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6" r:id="rId5"/>
    <p:sldId id="259" r:id="rId6"/>
    <p:sldId id="260" r:id="rId7"/>
    <p:sldId id="261" r:id="rId8"/>
    <p:sldId id="262" r:id="rId9"/>
    <p:sldId id="263" r:id="rId10"/>
    <p:sldId id="267" r:id="rId11"/>
    <p:sldId id="269" r:id="rId12"/>
    <p:sldId id="273" r:id="rId13"/>
    <p:sldId id="271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55FE8-C3D1-4BA0-B882-4ECF65D7EB8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2E6A8B0-6B2D-4A66-96A3-BF19AC1AA202}">
      <dgm:prSet/>
      <dgm:spPr/>
      <dgm:t>
        <a:bodyPr/>
        <a:lstStyle/>
        <a:p>
          <a:r>
            <a:rPr lang="ru-RU"/>
            <a:t>СПАСИБО ЗА ВНИМАНИЕ!</a:t>
          </a:r>
        </a:p>
      </dgm:t>
    </dgm:pt>
    <dgm:pt modelId="{AFA717B0-6D7C-4CA2-9341-877EF0CAD445}" type="parTrans" cxnId="{8C115079-CBF3-437C-A29C-43E383FE70BB}">
      <dgm:prSet/>
      <dgm:spPr/>
      <dgm:t>
        <a:bodyPr/>
        <a:lstStyle/>
        <a:p>
          <a:endParaRPr lang="ru-RU"/>
        </a:p>
      </dgm:t>
    </dgm:pt>
    <dgm:pt modelId="{80C45DBC-72D4-46ED-B353-682F752650C8}" type="sibTrans" cxnId="{8C115079-CBF3-437C-A29C-43E383FE70BB}">
      <dgm:prSet/>
      <dgm:spPr/>
      <dgm:t>
        <a:bodyPr/>
        <a:lstStyle/>
        <a:p>
          <a:endParaRPr lang="ru-RU"/>
        </a:p>
      </dgm:t>
    </dgm:pt>
    <dgm:pt modelId="{566DEA4D-00B7-4C95-87BB-EAC251E2D788}" type="pres">
      <dgm:prSet presAssocID="{BC755FE8-C3D1-4BA0-B882-4ECF65D7EB8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2AD8E7-E1A2-4EC3-8BFA-488ACD61D4F9}" type="pres">
      <dgm:prSet presAssocID="{E2E6A8B0-6B2D-4A66-96A3-BF19AC1AA202}" presName="circle1" presStyleLbl="node1" presStyleIdx="0" presStyleCnt="1"/>
      <dgm:spPr/>
    </dgm:pt>
    <dgm:pt modelId="{D1EE7038-07FA-4864-9EBC-0269CAE92B1D}" type="pres">
      <dgm:prSet presAssocID="{E2E6A8B0-6B2D-4A66-96A3-BF19AC1AA202}" presName="space" presStyleCnt="0"/>
      <dgm:spPr/>
    </dgm:pt>
    <dgm:pt modelId="{A8DE5611-22EB-43EB-896F-E1CA87217DC2}" type="pres">
      <dgm:prSet presAssocID="{E2E6A8B0-6B2D-4A66-96A3-BF19AC1AA202}" presName="rect1" presStyleLbl="alignAcc1" presStyleIdx="0" presStyleCnt="1"/>
      <dgm:spPr/>
      <dgm:t>
        <a:bodyPr/>
        <a:lstStyle/>
        <a:p>
          <a:endParaRPr lang="ru-RU"/>
        </a:p>
      </dgm:t>
    </dgm:pt>
    <dgm:pt modelId="{4858FB89-E933-4200-ACFA-542BB3EC7884}" type="pres">
      <dgm:prSet presAssocID="{E2E6A8B0-6B2D-4A66-96A3-BF19AC1AA20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D4A52-99F7-44C3-897D-5D843367D642}" type="presOf" srcId="{BC755FE8-C3D1-4BA0-B882-4ECF65D7EB85}" destId="{566DEA4D-00B7-4C95-87BB-EAC251E2D788}" srcOrd="0" destOrd="0" presId="urn:microsoft.com/office/officeart/2005/8/layout/target3"/>
    <dgm:cxn modelId="{AE9C1399-EECE-4624-8159-D7BBB09D2FFF}" type="presOf" srcId="{E2E6A8B0-6B2D-4A66-96A3-BF19AC1AA202}" destId="{A8DE5611-22EB-43EB-896F-E1CA87217DC2}" srcOrd="0" destOrd="0" presId="urn:microsoft.com/office/officeart/2005/8/layout/target3"/>
    <dgm:cxn modelId="{773FA556-97BC-4231-80B7-FA614680E10C}" type="presOf" srcId="{E2E6A8B0-6B2D-4A66-96A3-BF19AC1AA202}" destId="{4858FB89-E933-4200-ACFA-542BB3EC7884}" srcOrd="1" destOrd="0" presId="urn:microsoft.com/office/officeart/2005/8/layout/target3"/>
    <dgm:cxn modelId="{8C115079-CBF3-437C-A29C-43E383FE70BB}" srcId="{BC755FE8-C3D1-4BA0-B882-4ECF65D7EB85}" destId="{E2E6A8B0-6B2D-4A66-96A3-BF19AC1AA202}" srcOrd="0" destOrd="0" parTransId="{AFA717B0-6D7C-4CA2-9341-877EF0CAD445}" sibTransId="{80C45DBC-72D4-46ED-B353-682F752650C8}"/>
    <dgm:cxn modelId="{5DF958C5-09CE-480A-94F5-2ECB7C32E30F}" type="presParOf" srcId="{566DEA4D-00B7-4C95-87BB-EAC251E2D788}" destId="{AB2AD8E7-E1A2-4EC3-8BFA-488ACD61D4F9}" srcOrd="0" destOrd="0" presId="urn:microsoft.com/office/officeart/2005/8/layout/target3"/>
    <dgm:cxn modelId="{81950EA3-A6E7-44E7-AD28-5CEFDD32D941}" type="presParOf" srcId="{566DEA4D-00B7-4C95-87BB-EAC251E2D788}" destId="{D1EE7038-07FA-4864-9EBC-0269CAE92B1D}" srcOrd="1" destOrd="0" presId="urn:microsoft.com/office/officeart/2005/8/layout/target3"/>
    <dgm:cxn modelId="{633051D9-8E25-4A4D-A548-AE16E6D6DAB8}" type="presParOf" srcId="{566DEA4D-00B7-4C95-87BB-EAC251E2D788}" destId="{A8DE5611-22EB-43EB-896F-E1CA87217DC2}" srcOrd="2" destOrd="0" presId="urn:microsoft.com/office/officeart/2005/8/layout/target3"/>
    <dgm:cxn modelId="{C7D20F93-5717-4C82-AFBC-168D5BFC3406}" type="presParOf" srcId="{566DEA4D-00B7-4C95-87BB-EAC251E2D788}" destId="{4858FB89-E933-4200-ACFA-542BB3EC788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AD8E7-E1A2-4EC3-8BFA-488ACD61D4F9}">
      <dsp:nvSpPr>
        <dsp:cNvPr id="0" name=""/>
        <dsp:cNvSpPr/>
      </dsp:nvSpPr>
      <dsp:spPr>
        <a:xfrm>
          <a:off x="0" y="0"/>
          <a:ext cx="1080937" cy="1080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E5611-22EB-43EB-896F-E1CA87217DC2}">
      <dsp:nvSpPr>
        <dsp:cNvPr id="0" name=""/>
        <dsp:cNvSpPr/>
      </dsp:nvSpPr>
      <dsp:spPr>
        <a:xfrm>
          <a:off x="540469" y="0"/>
          <a:ext cx="9073391" cy="1080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/>
            <a:t>СПАСИБО ЗА ВНИМАНИЕ!</a:t>
          </a:r>
        </a:p>
      </dsp:txBody>
      <dsp:txXfrm>
        <a:off x="540469" y="0"/>
        <a:ext cx="9073391" cy="1080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554EE-90C2-6230-564A-ECCE13CCD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70360"/>
            <a:ext cx="8144134" cy="1336419"/>
          </a:xfrm>
        </p:spPr>
        <p:txBody>
          <a:bodyPr/>
          <a:lstStyle/>
          <a:p>
            <a:r>
              <a:rPr lang="ru-RU" dirty="0"/>
              <a:t>Семинар на тему: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F8E5CFC-4C2B-F262-3879-44398BA0F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707997"/>
          </a:xfrm>
        </p:spPr>
        <p:txBody>
          <a:bodyPr>
            <a:normAutofit fontScale="92500" lnSpcReduction="20000"/>
          </a:bodyPr>
          <a:lstStyle/>
          <a:p>
            <a:r>
              <a:rPr kumimoji="0" lang="ru-RU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«Конфликт интересов в здравоохранении. Подарки»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115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799DD6-D3B8-26BC-4DF4-8153B3BB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Ограничения, налагаемые  на медицинских работников при осуществлении ими своей профессиональной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8B2291-0053-A974-CF66-35ABDFAA3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2" y="2336873"/>
            <a:ext cx="11689975" cy="4252186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+mj-lt"/>
              </a:rPr>
              <a:t>П</a:t>
            </a:r>
            <a:r>
              <a:rPr lang="ru-RU" b="0" dirty="0">
                <a:effectLst/>
                <a:latin typeface="+mj-lt"/>
              </a:rPr>
              <a:t>ринимать от </a:t>
            </a:r>
            <a:r>
              <a:rPr lang="ru-RU" b="0" dirty="0" smtClean="0">
                <a:effectLst/>
                <a:latin typeface="+mj-lt"/>
              </a:rPr>
              <a:t>организаций подарки</a:t>
            </a:r>
            <a:r>
              <a:rPr lang="ru-RU" b="0" dirty="0">
                <a:effectLst/>
                <a:latin typeface="+mj-lt"/>
              </a:rPr>
              <a:t>, денежные </a:t>
            </a:r>
            <a:r>
              <a:rPr lang="ru-RU" b="0" dirty="0" smtClean="0">
                <a:effectLst/>
                <a:latin typeface="+mj-lt"/>
              </a:rPr>
              <a:t>средства, </a:t>
            </a:r>
            <a:r>
              <a:rPr lang="ru-RU" b="0" dirty="0">
                <a:effectLst/>
                <a:latin typeface="+mj-lt"/>
              </a:rPr>
              <a:t>в том числе на оплату развлечений, отдыха, проезда к месту отдыха, а также участвовать в развлекательных мероприятиях, проводимых за счет средств компаний, представителей компаний; </a:t>
            </a:r>
          </a:p>
          <a:p>
            <a:r>
              <a:rPr lang="ru-RU" dirty="0" smtClean="0">
                <a:latin typeface="+mj-lt"/>
              </a:rPr>
              <a:t>Выдавать </a:t>
            </a:r>
            <a:r>
              <a:rPr lang="ru-RU" dirty="0">
                <a:latin typeface="+mj-lt"/>
              </a:rPr>
              <a:t>рецепты на лекарственные препараты, медицинские изделия на бланках, содержащих информацию рекламного характера, а также на рецептурных бланках, на которых заранее напечатано наименование лекарственного препарата, медицинского изделия;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50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1536C4-2FB9-9D55-0F7E-6A8BCE55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5" y="753228"/>
            <a:ext cx="10096958" cy="1080938"/>
          </a:xfrm>
        </p:spPr>
        <p:txBody>
          <a:bodyPr>
            <a:normAutofit fontScale="90000"/>
          </a:bodyPr>
          <a:lstStyle/>
          <a:p>
            <a:r>
              <a:rPr lang="ru-RU" dirty="0"/>
              <a:t>Ограничения, налагаемые  на медицинских работников при осуществлении ими своей профессиональной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C8E6DA-4E3E-25C1-A133-8F68EAEE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</a:rPr>
              <a:t>О</a:t>
            </a:r>
            <a:r>
              <a:rPr lang="ru-RU" sz="2400" b="0" dirty="0">
                <a:effectLst/>
                <a:latin typeface="Times New Roman" panose="02020603050405020304" pitchFamily="18" charset="0"/>
              </a:rPr>
              <a:t>существлять прием представителей компаний, за исключением случаев, связанных с проведением клинических исследований лекарственных препаратов, клинических испытаний медицинских изделий, участия </a:t>
            </a:r>
            <a:r>
              <a:rPr lang="ru-RU" sz="2400" b="0" dirty="0" smtClean="0">
                <a:effectLst/>
                <a:latin typeface="Times New Roman" panose="02020603050405020304" pitchFamily="18" charset="0"/>
              </a:rPr>
              <a:t>в </a:t>
            </a:r>
            <a:r>
              <a:rPr lang="ru-RU" sz="2400" b="0" dirty="0">
                <a:effectLst/>
                <a:latin typeface="Times New Roman" panose="02020603050405020304" pitchFamily="18" charset="0"/>
              </a:rPr>
              <a:t>собраниях медицинских работников и иных мероприятиях, направленных на повышение их профессионального уровня или на предоставление информации, связанной с осуществлением мониторинга безопасности лекарственных препаратов и мониторинга безопасности медицинских изделий.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78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F76EC4-9869-AD51-46FC-ED25C5BE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разрешения конфликта интересов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925D96-6CAC-3375-F2BE-BB443E748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Ограничение доступа работника к конкретной информации, которая может затрагивать личные интересы работника;</a:t>
            </a:r>
          </a:p>
          <a:p>
            <a:r>
              <a:rPr lang="ru-RU" dirty="0"/>
              <a:t>Пересмотр и изменение функциональных обязанностей работника;</a:t>
            </a:r>
          </a:p>
          <a:p>
            <a:r>
              <a:rPr lang="ru-RU" dirty="0"/>
              <a:t>Временное отстранение работника от должности, если его личные интересы входят в противоречие с функциональными обязанностями;</a:t>
            </a:r>
          </a:p>
          <a:p>
            <a:r>
              <a:rPr lang="ru-RU" dirty="0"/>
              <a:t>Перевод работника на должность, предусматривающую выполнение функциональных обязанностей, не связанных с конфликтом интересов.</a:t>
            </a:r>
          </a:p>
          <a:p>
            <a:pPr marL="0" indent="0">
              <a:buNone/>
            </a:pPr>
            <a:r>
              <a:rPr lang="ru-RU" dirty="0"/>
              <a:t>Данный перечень не является исчерпывающим. В каждом конкретном случае </a:t>
            </a:r>
            <a:r>
              <a:rPr lang="ru-RU" dirty="0" smtClean="0"/>
              <a:t>могут </a:t>
            </a:r>
            <a:r>
              <a:rPr lang="ru-RU" dirty="0"/>
              <a:t>быть найдены иные формы его урегулирования.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69107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61D8A-1D15-06D4-2F38-C59C499C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0" y="753228"/>
            <a:ext cx="10228730" cy="1080938"/>
          </a:xfrm>
        </p:spPr>
        <p:txBody>
          <a:bodyPr/>
          <a:lstStyle/>
          <a:p>
            <a:r>
              <a:rPr lang="ru-RU" dirty="0"/>
              <a:t>Ответственность за несообщение                                 о конфликте интересов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8E361A-FC95-EC22-BBF9-387628D09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5" y="2336873"/>
            <a:ext cx="11519647" cy="394738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800" dirty="0"/>
              <a:t>Частью первой статьи 6.29 </a:t>
            </a:r>
            <a:r>
              <a:rPr lang="ru-RU" sz="2800" dirty="0" smtClean="0"/>
              <a:t>КоАП РФ предусмотрена </a:t>
            </a:r>
            <a:r>
              <a:rPr lang="ru-RU" sz="2800" dirty="0"/>
              <a:t>административная ответственность в форме административного штрафа в размере от 3 000 </a:t>
            </a:r>
            <a:r>
              <a:rPr lang="ru-RU" sz="2800" dirty="0" smtClean="0"/>
              <a:t> </a:t>
            </a:r>
            <a:r>
              <a:rPr lang="ru-RU" sz="2800" dirty="0"/>
              <a:t>– до 5 000 </a:t>
            </a:r>
            <a:r>
              <a:rPr lang="ru-RU" sz="2800" dirty="0" smtClean="0"/>
              <a:t>рублей  </a:t>
            </a:r>
            <a:r>
              <a:rPr lang="ru-RU" sz="2800" dirty="0"/>
              <a:t>за непредставление медицинским работником информации о возникновении конфликта интересов руководителю медицинской организации, в которой он </a:t>
            </a:r>
            <a:r>
              <a:rPr lang="ru-RU" sz="2800" dirty="0" smtClean="0"/>
              <a:t>работает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9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3B1CE9-CE79-1450-843D-AF16F74D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153030-489B-45FE-BBB4-B24EE7EF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2336872"/>
            <a:ext cx="11761693" cy="4171503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/>
              <a:t>Запрещено:</a:t>
            </a: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Принимать предложения от организаций или третьих лиц о вручении деловых подарков и об оказании знаков делового гостеприимства, деловые подарки и знаки делового гостеприимства в ходе проведения деловых переговоров, при заключении договоров, а также в иных случаях, когда подобные действия могут повлиять или создать впечатление об их влиянии на принимаемые решения;</a:t>
            </a:r>
            <a:endParaRPr lang="ru-RU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Просить, требовать, вынуждать организации или третьих лиц дарить им либо их родственникам деловые подарки и/или оказывать в их пользу знаки делового гостеприимства;</a:t>
            </a:r>
            <a:endParaRPr lang="ru-RU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Принимать подарки в форме наличных, безналичных денежных средств, ценных бумаг, драгоценных металлов.</a:t>
            </a:r>
            <a:endParaRPr lang="ru-RU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071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314D62-AA7A-7593-BA6F-ABCCE2C2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4EC8FB-C0BD-0958-8192-73D412C1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2336873"/>
            <a:ext cx="11636187" cy="3929456"/>
          </a:xfrm>
        </p:spPr>
        <p:txBody>
          <a:bodyPr>
            <a:norm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получении делового подарка или знаков делового гостеприимства работник организации обязан принять меры по недопущению возможности возникновения конфликта интересов в соответствии с Положением о конфликте интересов, утвержденным локальным нормативным актом организации.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конфликта интересов или возможности возникновения конфликта интересов при получении делового подарка или знаков делового гостеприимства работник организации обязан в письменной форме уведомить об этом должностное лицо организации, ответственное за противодействие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92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AA770B-3A49-5714-FE94-0E267980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ребования к деловым подаркам и знакам делового гостеприимства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399070-C818-84FE-9D8D-FDB91C82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2336872"/>
            <a:ext cx="11743765" cy="4189433"/>
          </a:xfrm>
        </p:spPr>
        <p:txBody>
          <a:bodyPr>
            <a:norm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прямо связаны с уставными целями деятельности организации либо с памятными датами, юбилеями, общенациональными, профессиональными праздниками и т.п.;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разумно обоснованными и соразмерными конкретному поводу;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должны быть дорогостоящими (более трех тысяч рублей) и предметами роскоши;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 вручены и оказаны только от имени организации;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98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802A0E-9E77-6914-454A-F286BB13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ребования к деловым подаркам и знакам делового гостеприимства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4E16A1-B5E8-E5A7-A8C3-BAF55DE5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5" y="2336872"/>
            <a:ext cx="11465858" cy="4162539"/>
          </a:xfrm>
        </p:spPr>
        <p:txBody>
          <a:bodyPr>
            <a:normAutofit/>
          </a:bodyPr>
          <a:lstStyle/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должны создавать для получателя обязательства, связанные с его должностным положением или исполнением им служебных (должностных) обязанностей;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могут представлять собой скрытое вознаграждение за услугу, действие или бездействие, попустительство или покровительство, предоставление прав или принятие определенных решений либо попытку оказать влияние на получателя с иной незаконной или неэтичной целью;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создавать репутационный риск для организации или ее работников.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683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7CCC9C17-9721-7348-78B9-B797AB5AD7EA}"/>
              </a:ext>
            </a:extLst>
          </p:cNvPr>
          <p:cNvGraphicFramePr/>
          <p:nvPr/>
        </p:nvGraphicFramePr>
        <p:xfrm>
          <a:off x="680321" y="753228"/>
          <a:ext cx="9613861" cy="108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67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7EBE6-1F9F-897B-7882-76A1EF08F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3" y="663388"/>
            <a:ext cx="10183906" cy="1170777"/>
          </a:xfrm>
        </p:spPr>
        <p:txBody>
          <a:bodyPr>
            <a:normAutofit/>
          </a:bodyPr>
          <a:lstStyle/>
          <a:p>
            <a:r>
              <a:rPr lang="ru-RU" dirty="0" smtClean="0"/>
              <a:t>Конфликт интересов в медицине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28CFA2-9C8B-E0D6-BD3E-EB851F333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7208"/>
            <a:ext cx="11284517" cy="3908981"/>
          </a:xfrm>
        </p:spPr>
        <p:txBody>
          <a:bodyPr>
            <a:normAutofit/>
          </a:bodyPr>
          <a:lstStyle/>
          <a:p>
            <a:r>
              <a:rPr lang="ru-RU" sz="2600" b="1" u="sng" dirty="0"/>
              <a:t>Конфликт интересов </a:t>
            </a:r>
            <a:r>
              <a:rPr lang="ru-RU" sz="2600" dirty="0"/>
              <a:t>- ситуация, при которой у медицинского </a:t>
            </a:r>
            <a:r>
              <a:rPr lang="ru-RU" sz="2600" dirty="0" smtClean="0"/>
              <a:t>или </a:t>
            </a:r>
            <a:r>
              <a:rPr lang="ru-RU" sz="2600" dirty="0"/>
              <a:t>фармацевтического работника при осуществлении ими профессиональной деятельности </a:t>
            </a:r>
            <a:r>
              <a:rPr lang="ru-RU" sz="2600" dirty="0" smtClean="0"/>
              <a:t>возникает </a:t>
            </a:r>
            <a:r>
              <a:rPr lang="ru-RU" sz="2600" dirty="0"/>
              <a:t>личная заинтересованность в получении лично либо через представителя компании материальной выгоды или иного преимущества, которое влияет или может повлиять на надлежащее исполнение ими профессиональных обязанностей, а также иных обязанностей, </a:t>
            </a:r>
            <a:r>
              <a:rPr lang="ru-RU" sz="2600" dirty="0" smtClean="0"/>
              <a:t>вследствие </a:t>
            </a:r>
            <a:r>
              <a:rPr lang="ru-RU" sz="2600" dirty="0"/>
              <a:t>противоречия между личной заинтересованностью указанных лиц и интересами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238405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7E030E-6892-1E10-3F12-B4B7A1E78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753228"/>
            <a:ext cx="10141782" cy="1080938"/>
          </a:xfrm>
        </p:spPr>
        <p:txBody>
          <a:bodyPr/>
          <a:lstStyle/>
          <a:p>
            <a:r>
              <a:rPr lang="ru-RU" dirty="0" smtClean="0"/>
              <a:t>Общее понятие конфликта интересов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F31E02-5A07-049D-75D7-D99B3CE0E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Под конфликтом интересов понимается ситуация, при которой личная заинтересованность (прямая или косвенная) </a:t>
            </a:r>
            <a:r>
              <a:rPr lang="ru-RU" sz="3200" dirty="0" smtClean="0"/>
              <a:t>лица влияет </a:t>
            </a:r>
            <a:r>
              <a:rPr lang="ru-RU" sz="3200" dirty="0"/>
              <a:t>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52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A3C0B1-CE8B-F557-77FF-848F6521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Обязательные признаки                         конфликта интересов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C8461A-2C28-F51F-1240-B78139276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sz="3600" dirty="0">
                <a:effectLst/>
                <a:latin typeface="inherit"/>
              </a:rPr>
              <a:t>Н</a:t>
            </a:r>
            <a:r>
              <a:rPr lang="ru-RU" sz="3600" b="0" i="0" dirty="0">
                <a:effectLst/>
                <a:latin typeface="inherit"/>
              </a:rPr>
              <a:t>аличие личной заинтересованности (прямой или косвенной);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3600" dirty="0">
                <a:effectLst/>
                <a:latin typeface="inherit"/>
              </a:rPr>
              <a:t>Н</a:t>
            </a:r>
            <a:r>
              <a:rPr lang="ru-RU" sz="3600" b="0" i="0" dirty="0">
                <a:effectLst/>
                <a:latin typeface="inherit"/>
              </a:rPr>
              <a:t>аличие влияния или возможности влияния личной заинтересованности на </a:t>
            </a:r>
            <a:r>
              <a:rPr lang="ru-RU" sz="3600" b="0" i="0" dirty="0" smtClean="0">
                <a:effectLst/>
                <a:latin typeface="inherit"/>
              </a:rPr>
              <a:t>исполнение </a:t>
            </a:r>
            <a:r>
              <a:rPr lang="ru-RU" sz="3600" b="0" i="0" dirty="0">
                <a:effectLst/>
                <a:latin typeface="inherit"/>
              </a:rPr>
              <a:t>профессиональных (служебных, должностных) обязанностей;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3600" dirty="0">
                <a:effectLst/>
                <a:latin typeface="inherit"/>
              </a:rPr>
              <a:t>С</a:t>
            </a:r>
            <a:r>
              <a:rPr lang="ru-RU" sz="3600" b="0" i="0" dirty="0">
                <a:effectLst/>
                <a:latin typeface="inherit"/>
              </a:rPr>
              <a:t>убъект конфликта интересов – </a:t>
            </a:r>
            <a:r>
              <a:rPr lang="ru-RU" sz="3600" b="0" i="0" dirty="0" smtClean="0">
                <a:effectLst/>
                <a:latin typeface="inherit"/>
              </a:rPr>
              <a:t>любой работник медицинской организации при наличии первых двух признаков.</a:t>
            </a:r>
            <a:endParaRPr lang="ru-RU" sz="3600" b="0" i="0" dirty="0">
              <a:effectLst/>
              <a:latin typeface="inheri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22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6E1D07-BFB8-9217-643E-EE233D75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BBE5C2-F13C-65F9-E15B-AF103D9A4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353528" cy="3599316"/>
          </a:xfrm>
        </p:spPr>
        <p:txBody>
          <a:bodyPr/>
          <a:lstStyle/>
          <a:p>
            <a:r>
              <a:rPr lang="ru-RU" dirty="0"/>
              <a:t>В случае возникновения конфликта интересов медицинский работник или фармацевтический работник обязан проинформировать об этом в письменной форме руководителя медицинской организации или руководителя аптечной организации, в которой он работает. </a:t>
            </a:r>
          </a:p>
          <a:p>
            <a:r>
              <a:rPr lang="ru-RU" dirty="0"/>
              <a:t>Данное требование закреплено частью 2 статьи 75 Федерального закона от 21.11.2011 N 323-ФЗ «Об основах охраны здоровья граждан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75991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66D8F4-F46C-E784-B197-6592A8DC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F47514-7C29-3609-594A-70689B182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ГАУЗ СО «ЦГБ №20» действует Антикоррупционная политика, </a:t>
            </a:r>
            <a:r>
              <a:rPr lang="ru-RU" dirty="0" smtClean="0"/>
              <a:t>которой </a:t>
            </a:r>
            <a:r>
              <a:rPr lang="ru-RU" dirty="0"/>
              <a:t>урегулированы вопросы в сфере конфликта интересов ( утв. Приказом главного врача ГАУЗ СО «ЦГБ №20»                       №2 от 11.01.2021 года)</a:t>
            </a:r>
          </a:p>
          <a:p>
            <a:endParaRPr lang="ru-RU" dirty="0"/>
          </a:p>
          <a:p>
            <a:r>
              <a:rPr lang="ru-RU" dirty="0"/>
              <a:t>Антикоррупционная политика </a:t>
            </a:r>
            <a:r>
              <a:rPr lang="ru-RU" dirty="0" smtClean="0"/>
              <a:t>размещена в разделе </a:t>
            </a:r>
            <a:r>
              <a:rPr lang="ru-RU" dirty="0"/>
              <a:t>«АНТИКОРРУПЦИЯ» на сайте нашей больницы, как и другие локальные акты, регулирующие те или иные вопросы в сфере противодействия коррупции в медицинском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51750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6B1D0E-1DA9-7B4A-3D7A-163ED38C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8C0E3A-463B-8893-5862-570A41DAE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целях раскрытия и урегулирования конфликта интересов работники нашей больницы обязаны:</a:t>
            </a:r>
          </a:p>
          <a:p>
            <a:r>
              <a:rPr lang="ru-RU" dirty="0"/>
              <a:t>- при принятии решений по деловым вопросам и выполнении своих трудовых обязанностей руководствоваться интересами медицинской организации – без учета своих личных интересов, интересов своих родственников и друзей;</a:t>
            </a:r>
          </a:p>
          <a:p>
            <a:r>
              <a:rPr lang="ru-RU" dirty="0"/>
              <a:t>- избегать ситуаций и обстоятельств, которые могут привести к конфликту интересов;</a:t>
            </a:r>
          </a:p>
          <a:p>
            <a:r>
              <a:rPr lang="ru-RU" dirty="0" smtClean="0"/>
              <a:t>- </a:t>
            </a:r>
            <a:r>
              <a:rPr lang="ru-RU" dirty="0"/>
              <a:t>содействовать урегулированию возникшего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870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CBD1D2-1E05-83AD-5BAE-B6096145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A82983-6F5A-32E3-5D25-A4986037F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Ответственными за прием сведений о возникающих (имеющихся) конфликтах интересов являются главный врач, непосредственный руководитель работника, </a:t>
            </a:r>
            <a:r>
              <a:rPr lang="ru-RU" dirty="0" smtClean="0"/>
              <a:t>ведущий </a:t>
            </a:r>
            <a:r>
              <a:rPr lang="ru-RU" dirty="0"/>
              <a:t>юрисконсульт юридического </a:t>
            </a:r>
            <a:r>
              <a:rPr lang="ru-RU" dirty="0" smtClean="0"/>
              <a:t>отдела </a:t>
            </a:r>
            <a:r>
              <a:rPr lang="ru-RU" dirty="0" err="1" smtClean="0"/>
              <a:t>Хайдаров</a:t>
            </a:r>
            <a:r>
              <a:rPr lang="ru-RU" dirty="0" smtClean="0"/>
              <a:t> Альберт </a:t>
            </a:r>
            <a:r>
              <a:rPr lang="ru-RU" dirty="0" err="1" smtClean="0"/>
              <a:t>Раисович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Медицинская организация в свою очередь берет на себя обязательство конфиденциального рассмотрения представленных </a:t>
            </a:r>
            <a:r>
              <a:rPr lang="ru-RU" dirty="0" smtClean="0"/>
              <a:t>сведений.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99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055913-A4AB-E1AD-5905-A6EC58DC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Ограничения, налагаемые  на медицинских работников при осуществлении ими своей профессиональной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5E4AF4-1AB6-B7B2-B2C6-621C1949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Перечень ограничений закреплен статьей 74 Федерального закона от 21.11.2011 N 323-ФЗ</a:t>
            </a:r>
          </a:p>
          <a:p>
            <a:r>
              <a:rPr lang="ru-RU" dirty="0"/>
              <a:t>Медицинские работники </a:t>
            </a:r>
            <a:r>
              <a:rPr lang="ru-RU" dirty="0" smtClean="0"/>
              <a:t>не </a:t>
            </a:r>
            <a:r>
              <a:rPr lang="ru-RU" dirty="0"/>
              <a:t>вправе:</a:t>
            </a:r>
          </a:p>
          <a:p>
            <a:pPr algn="just"/>
            <a:r>
              <a:rPr lang="ru-RU" b="0" dirty="0">
                <a:effectLst/>
                <a:latin typeface="Times New Roman" panose="02020603050405020304" pitchFamily="18" charset="0"/>
              </a:rPr>
              <a:t>Заключать с компанией, представителем компании соглашения о назначении или рекомендации пациентам лекарственных препаратов, медицинских </a:t>
            </a:r>
            <a:r>
              <a:rPr lang="ru-RU" b="0" dirty="0" smtClean="0">
                <a:effectLst/>
                <a:latin typeface="Times New Roman" panose="02020603050405020304" pitchFamily="18" charset="0"/>
              </a:rPr>
              <a:t>изделий; </a:t>
            </a:r>
            <a:endParaRPr lang="ru-RU" b="0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</a:rPr>
              <a:t>П</a:t>
            </a:r>
            <a:r>
              <a:rPr lang="ru-RU" b="0" dirty="0">
                <a:effectLst/>
                <a:latin typeface="Times New Roman" panose="02020603050405020304" pitchFamily="18" charset="0"/>
              </a:rPr>
              <a:t>олучать от компании, представителя компании образцы лекарственных препаратов, медицинских изделий для вручения </a:t>
            </a:r>
            <a:r>
              <a:rPr lang="ru-RU" b="0" dirty="0" smtClean="0">
                <a:effectLst/>
                <a:latin typeface="Times New Roman" panose="02020603050405020304" pitchFamily="18" charset="0"/>
              </a:rPr>
              <a:t>пациентам.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12473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205</TotalTime>
  <Words>936</Words>
  <Application>Microsoft Office PowerPoint</Application>
  <PresentationFormat>Произвольный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Берлин</vt:lpstr>
      <vt:lpstr>Семинар на тему:</vt:lpstr>
      <vt:lpstr>Конфликт интересов в медицине</vt:lpstr>
      <vt:lpstr>Общее понятие конфликта интересов</vt:lpstr>
      <vt:lpstr>Обязательные признаки                         конфликта интересов</vt:lpstr>
      <vt:lpstr>Презентация PowerPoint</vt:lpstr>
      <vt:lpstr>Презентация PowerPoint</vt:lpstr>
      <vt:lpstr>Презентация PowerPoint</vt:lpstr>
      <vt:lpstr>Презентация PowerPoint</vt:lpstr>
      <vt:lpstr>Ограничения, налагаемые  на медицинских работников при осуществлении ими своей профессиональной деятельности</vt:lpstr>
      <vt:lpstr>Ограничения, налагаемые  на медицинских работников при осуществлении ими своей профессиональной деятельности</vt:lpstr>
      <vt:lpstr>Ограничения, налагаемые  на медицинских работников при осуществлении ими своей профессиональной деятельности</vt:lpstr>
      <vt:lpstr>Способы разрешения конфликта интересов</vt:lpstr>
      <vt:lpstr>Ответственность за несообщение                                 о конфликте интересов</vt:lpstr>
      <vt:lpstr>Подарки</vt:lpstr>
      <vt:lpstr>Подарки</vt:lpstr>
      <vt:lpstr>Требования к деловым подаркам и знакам делового гостеприимства</vt:lpstr>
      <vt:lpstr>Требования к деловым подаркам и знакам делового гостеприимства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на тему:</dc:title>
  <dc:creator>Альберт Раисович Хайдаров</dc:creator>
  <cp:lastModifiedBy>Светлана Анатольевна Диакон</cp:lastModifiedBy>
  <cp:revision>7</cp:revision>
  <dcterms:created xsi:type="dcterms:W3CDTF">2022-12-07T07:58:09Z</dcterms:created>
  <dcterms:modified xsi:type="dcterms:W3CDTF">2022-12-08T09:08:20Z</dcterms:modified>
</cp:coreProperties>
</file>