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ьберт Раисович Хайдаров" initials="АРХ" lastIdx="1" clrIdx="0">
    <p:extLst>
      <p:ext uri="{19B8F6BF-5375-455C-9EA6-DF929625EA0E}">
        <p15:presenceInfo xmlns="" xmlns:p15="http://schemas.microsoft.com/office/powerpoint/2012/main" userId="S-1-5-21-1575309080-2942511206-2328280773-2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54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846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044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784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833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98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388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58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310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713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5/30/2022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7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5/30/2022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9835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B3306E1-F884-DC73-D56C-76D3ADA65EBC}"/>
              </a:ext>
            </a:extLst>
          </p:cNvPr>
          <p:cNvSpPr>
            <a:spLocks noGrp="1"/>
          </p:cNvSpPr>
          <p:nvPr>
            <p:ph type="title"/>
          </p:nvPr>
        </p:nvSpPr>
        <p:spPr>
          <a:xfrm>
            <a:off x="-1" y="0"/>
            <a:ext cx="6989275" cy="3078178"/>
          </a:xfrm>
        </p:spPr>
        <p:txBody>
          <a:bodyPr>
            <a:normAutofit/>
          </a:bodyPr>
          <a:lstStyle/>
          <a:p>
            <a:r>
              <a:rPr lang="ru-RU" sz="3000" b="1" cap="none" dirty="0">
                <a:ln w="9525">
                  <a:solidFill>
                    <a:schemeClr val="bg1"/>
                  </a:solidFill>
                  <a:prstDash val="solid"/>
                </a:ln>
                <a:effectLst>
                  <a:outerShdw blurRad="12700" dist="38100" dir="2700000" algn="tl" rotWithShape="0">
                    <a:schemeClr val="bg1">
                      <a:lumMod val="50000"/>
                    </a:schemeClr>
                  </a:outerShdw>
                </a:effectLst>
              </a:rPr>
              <a:t>УГОЛОВНАЯ ОТВЕТСТВЕННОСТЬ ЗА НАРУШЕНИЕ ЗАКОНОДАТЕЛЬСТВА, РЕГУЛИРУЮЩЕГО ОБЩЕСТВЕННЫЕ ОТНОШЕНИЯ  В СФЕРЕ ПРОТИВОДЕЙСТВИЯ КОРРУПЦИИ</a:t>
            </a:r>
          </a:p>
        </p:txBody>
      </p:sp>
      <p:pic>
        <p:nvPicPr>
          <p:cNvPr id="11" name="Рисунок 10">
            <a:extLst>
              <a:ext uri="{FF2B5EF4-FFF2-40B4-BE49-F238E27FC236}">
                <a16:creationId xmlns="" xmlns:a16="http://schemas.microsoft.com/office/drawing/2014/main" id="{227C9496-178C-8964-98B5-A0489B83D76C}"/>
              </a:ext>
            </a:extLst>
          </p:cNvPr>
          <p:cNvPicPr>
            <a:picLocks noGrp="1" noChangeAspect="1"/>
          </p:cNvPicPr>
          <p:nvPr>
            <p:ph type="pic" idx="1"/>
          </p:nvPr>
        </p:nvPicPr>
        <p:blipFill>
          <a:blip r:embed="rId2"/>
          <a:srcRect l="24760" r="24760"/>
          <a:stretch>
            <a:fillRect/>
          </a:stretch>
        </p:blipFill>
        <p:spPr>
          <a:xfrm>
            <a:off x="7070755" y="0"/>
            <a:ext cx="5121245" cy="6092982"/>
          </a:xfrm>
        </p:spPr>
      </p:pic>
    </p:spTree>
    <p:extLst>
      <p:ext uri="{BB962C8B-B14F-4D97-AF65-F5344CB8AC3E}">
        <p14:creationId xmlns:p14="http://schemas.microsoft.com/office/powerpoint/2010/main" val="424746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70B1AA-EB14-995E-4314-104FFC954D43}"/>
              </a:ext>
            </a:extLst>
          </p:cNvPr>
          <p:cNvSpPr>
            <a:spLocks noGrp="1"/>
          </p:cNvSpPr>
          <p:nvPr>
            <p:ph type="title"/>
          </p:nvPr>
        </p:nvSpPr>
        <p:spPr/>
        <p:txBody>
          <a:bodyPr/>
          <a:lstStyle/>
          <a:p>
            <a:pPr algn="ctr"/>
            <a:r>
              <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Международно-правовое регулирование противодействия коррупции</a:t>
            </a:r>
            <a:endParaRPr lang="ru-RU" dirty="0"/>
          </a:p>
        </p:txBody>
      </p:sp>
      <p:sp>
        <p:nvSpPr>
          <p:cNvPr id="3" name="TextBox 2">
            <a:extLst>
              <a:ext uri="{FF2B5EF4-FFF2-40B4-BE49-F238E27FC236}">
                <a16:creationId xmlns="" xmlns:a16="http://schemas.microsoft.com/office/drawing/2014/main" id="{EA5D3A7A-0C17-94E8-BB9D-04EF6FAFED97}"/>
              </a:ext>
            </a:extLst>
          </p:cNvPr>
          <p:cNvSpPr txBox="1"/>
          <p:nvPr/>
        </p:nvSpPr>
        <p:spPr>
          <a:xfrm>
            <a:off x="0" y="2199736"/>
            <a:ext cx="12192000" cy="2523768"/>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Конвенция Совета Европы «Об уголовной ответственности за коррупцию»  от 27 января 1999 года.</a:t>
            </a:r>
          </a:p>
          <a:p>
            <a:r>
              <a:rPr lang="ru-RU" sz="2800" dirty="0">
                <a:latin typeface="Times New Roman" panose="02020603050405020304" pitchFamily="18" charset="0"/>
                <a:cs typeface="Times New Roman" panose="02020603050405020304" pitchFamily="18" charset="0"/>
              </a:rPr>
              <a:t>Федеральным законом от 25.07.2006 N 125-ФЗ, вступившим в силу 28.07.2006, ратифицирована Конвенция Совета Европы «Об уголовной ответственности за коррупцию».</a:t>
            </a:r>
          </a:p>
          <a:p>
            <a:endParaRPr lang="ru-RU" dirty="0"/>
          </a:p>
        </p:txBody>
      </p:sp>
    </p:spTree>
    <p:extLst>
      <p:ext uri="{BB962C8B-B14F-4D97-AF65-F5344CB8AC3E}">
        <p14:creationId xmlns:p14="http://schemas.microsoft.com/office/powerpoint/2010/main" val="249635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37B43B7-B3E4-2D89-EC87-5BD7286E27E9}"/>
              </a:ext>
            </a:extLst>
          </p:cNvPr>
          <p:cNvSpPr txBox="1"/>
          <p:nvPr/>
        </p:nvSpPr>
        <p:spPr>
          <a:xfrm>
            <a:off x="1052424" y="155275"/>
            <a:ext cx="10084278" cy="1384995"/>
          </a:xfrm>
          <a:prstGeom prst="rect">
            <a:avLst/>
          </a:prstGeom>
          <a:noFill/>
        </p:spPr>
        <p:txBody>
          <a:bodyPr wrap="square" rtlCol="0">
            <a:spAutoFit/>
          </a:bodyPr>
          <a:lstStyle/>
          <a:p>
            <a:pPr algn="ctr"/>
            <a:r>
              <a:rPr lang="ru-RU"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Виды уголовных правонарушений коррупционного характера по Конвенции Совета Европы «Об уголовной ответственности за коррупцию»  от 27 января 1999 года.</a:t>
            </a:r>
          </a:p>
        </p:txBody>
      </p:sp>
      <p:sp>
        <p:nvSpPr>
          <p:cNvPr id="7" name="TextBox 6">
            <a:extLst>
              <a:ext uri="{FF2B5EF4-FFF2-40B4-BE49-F238E27FC236}">
                <a16:creationId xmlns="" xmlns:a16="http://schemas.microsoft.com/office/drawing/2014/main" id="{6CAB0F49-E041-E925-5569-6F1F547778E1}"/>
              </a:ext>
            </a:extLst>
          </p:cNvPr>
          <p:cNvSpPr txBox="1"/>
          <p:nvPr/>
        </p:nvSpPr>
        <p:spPr>
          <a:xfrm>
            <a:off x="0" y="1777042"/>
            <a:ext cx="12192000" cy="4093428"/>
          </a:xfrm>
          <a:prstGeom prst="rect">
            <a:avLst/>
          </a:prstGeom>
          <a:noFill/>
        </p:spPr>
        <p:txBody>
          <a:bodyPr wrap="square" rtlCol="0">
            <a:spAutoFit/>
          </a:bodyPr>
          <a:lstStyle/>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Активный подкуп национальных публичных должностных лиц;</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Пассивный подкуп национальных публичных должностных лиц;</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Подкуп членов национальных публичных собраний;</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Подкуп иностранных публичных должностных лиц;</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Подкуп членов иностранных публичных собраний;</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Активный подкуп в частном секторе;</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Пассивный подкуп в частном секторе;</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Подкуп должностных лиц международных организаций;</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Подкуп членов международных парламентских собраний;</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Подкуп судей и должностных лиц международных судов;</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Злоупотребление влиянием в корыстных целях;</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Отмывание доходов от преступлений, связанных с коррупцией;</a:t>
            </a:r>
          </a:p>
          <a:p>
            <a:pPr marL="896938" indent="-457200">
              <a:buFont typeface="+mj-lt"/>
              <a:buAutoNum type="arabicPeriod"/>
            </a:pPr>
            <a:r>
              <a:rPr lang="ru-RU" sz="2000" dirty="0">
                <a:latin typeface="Times New Roman" panose="02020603050405020304" pitchFamily="18" charset="0"/>
                <a:cs typeface="Times New Roman" panose="02020603050405020304" pitchFamily="18" charset="0"/>
              </a:rPr>
              <a:t>Правонарушения в сфере бухгалтерского учета.</a:t>
            </a:r>
          </a:p>
        </p:txBody>
      </p:sp>
    </p:spTree>
    <p:extLst>
      <p:ext uri="{BB962C8B-B14F-4D97-AF65-F5344CB8AC3E}">
        <p14:creationId xmlns:p14="http://schemas.microsoft.com/office/powerpoint/2010/main" val="6649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F775E7B-1487-F439-016D-38CA0F300B17}"/>
              </a:ext>
            </a:extLst>
          </p:cNvPr>
          <p:cNvSpPr txBox="1"/>
          <p:nvPr/>
        </p:nvSpPr>
        <p:spPr>
          <a:xfrm>
            <a:off x="0" y="439947"/>
            <a:ext cx="12192000" cy="6463308"/>
          </a:xfrm>
          <a:prstGeom prst="rect">
            <a:avLst/>
          </a:prstGeom>
          <a:noFill/>
        </p:spPr>
        <p:txBody>
          <a:bodyPr wrap="square" rtlCol="0">
            <a:spAutoFit/>
          </a:bodyPr>
          <a:lstStyle/>
          <a:p>
            <a:pPr algn="just"/>
            <a:r>
              <a:rPr lang="ru-RU" sz="2400" u="sng" dirty="0">
                <a:latin typeface="Times New Roman" panose="02020603050405020304" pitchFamily="18" charset="0"/>
                <a:cs typeface="Times New Roman" panose="02020603050405020304" pitchFamily="18" charset="0"/>
              </a:rPr>
              <a:t>Активный подкуп национальных публичных должностных лиц </a:t>
            </a:r>
            <a:r>
              <a:rPr lang="ru-RU" sz="2400" dirty="0">
                <a:latin typeface="Times New Roman" panose="02020603050405020304" pitchFamily="18" charset="0"/>
                <a:cs typeface="Times New Roman" panose="02020603050405020304" pitchFamily="18" charset="0"/>
              </a:rPr>
              <a:t>- преднамеренное обещание, предложение или предоставление каким-либо лицом, прямо или косвенно, какого-либо неправомерного преимущества любому из ее публичных должностных лиц для самого этого лица или любого иного лица, с тем чтобы это публичное должностное лицо совершило действия или воздержалось от их совершения при осуществлении своих функций.</a:t>
            </a:r>
          </a:p>
          <a:p>
            <a:pPr algn="just"/>
            <a:endParaRPr lang="ru-RU" sz="2400" dirty="0">
              <a:latin typeface="Times New Roman" panose="02020603050405020304" pitchFamily="18" charset="0"/>
              <a:cs typeface="Times New Roman" panose="02020603050405020304" pitchFamily="18" charset="0"/>
            </a:endParaRPr>
          </a:p>
          <a:p>
            <a:pPr algn="just"/>
            <a:r>
              <a:rPr lang="ru-RU" sz="2400" u="sng" dirty="0">
                <a:latin typeface="Times New Roman" panose="02020603050405020304" pitchFamily="18" charset="0"/>
                <a:cs typeface="Times New Roman" panose="02020603050405020304" pitchFamily="18" charset="0"/>
              </a:rPr>
              <a:t>Пассивный подкуп национальных публичных должностных лиц </a:t>
            </a:r>
            <a:r>
              <a:rPr lang="ru-RU" sz="2400" dirty="0">
                <a:latin typeface="Times New Roman" panose="02020603050405020304" pitchFamily="18" charset="0"/>
                <a:cs typeface="Times New Roman" panose="02020603050405020304" pitchFamily="18" charset="0"/>
              </a:rPr>
              <a:t>- прямое или косвенное преднамеренное </a:t>
            </a:r>
            <a:r>
              <a:rPr lang="ru-RU" sz="2400" dirty="0" err="1">
                <a:latin typeface="Times New Roman" panose="02020603050405020304" pitchFamily="18" charset="0"/>
                <a:cs typeface="Times New Roman" panose="02020603050405020304" pitchFamily="18" charset="0"/>
              </a:rPr>
              <a:t>испрашивание</a:t>
            </a:r>
            <a:r>
              <a:rPr lang="ru-RU" sz="2400" dirty="0">
                <a:latin typeface="Times New Roman" panose="02020603050405020304" pitchFamily="18" charset="0"/>
                <a:cs typeface="Times New Roman" panose="02020603050405020304" pitchFamily="18" charset="0"/>
              </a:rPr>
              <a:t> или получение каким-либо из ее публичных должностных лиц какого-либо неправомерного преимущества для самого этого лица или любого иного лица, или же принятие предложения или обещания такого преимущества, с тем чтобы это должностное лицо совершило действия или воздержалось от их совершения при осуществлении своих функций.</a:t>
            </a:r>
          </a:p>
          <a:p>
            <a:pPr algn="just"/>
            <a:endParaRPr lang="ru-RU" sz="2400" dirty="0"/>
          </a:p>
          <a:p>
            <a:pPr algn="just"/>
            <a:endParaRPr lang="ru-RU" sz="2400" dirty="0"/>
          </a:p>
          <a:p>
            <a:endParaRPr lang="ru-RU" dirty="0"/>
          </a:p>
          <a:p>
            <a:endParaRPr lang="ru-RU" dirty="0"/>
          </a:p>
          <a:p>
            <a:endParaRPr lang="ru-RU" dirty="0"/>
          </a:p>
        </p:txBody>
      </p:sp>
    </p:spTree>
    <p:extLst>
      <p:ext uri="{BB962C8B-B14F-4D97-AF65-F5344CB8AC3E}">
        <p14:creationId xmlns:p14="http://schemas.microsoft.com/office/powerpoint/2010/main" val="153318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E34F876-9897-6B48-397B-86FF214BBD86}"/>
              </a:ext>
            </a:extLst>
          </p:cNvPr>
          <p:cNvSpPr txBox="1"/>
          <p:nvPr/>
        </p:nvSpPr>
        <p:spPr>
          <a:xfrm>
            <a:off x="0" y="69011"/>
            <a:ext cx="12192000" cy="5940088"/>
          </a:xfrm>
          <a:prstGeom prst="rect">
            <a:avLst/>
          </a:prstGeom>
          <a:noFill/>
        </p:spPr>
        <p:txBody>
          <a:bodyPr wrap="square" rtlCol="0">
            <a:spAutoFit/>
          </a:bodyPr>
          <a:lstStyle/>
          <a:p>
            <a:pPr algn="just"/>
            <a:r>
              <a:rPr lang="ru-RU" sz="2000" u="sng" dirty="0">
                <a:latin typeface="Times New Roman" panose="02020603050405020304" pitchFamily="18" charset="0"/>
                <a:cs typeface="Times New Roman" panose="02020603050405020304" pitchFamily="18" charset="0"/>
              </a:rPr>
              <a:t>Злоупотребление влиянием в корыстных целях –  </a:t>
            </a:r>
            <a:r>
              <a:rPr lang="ru-RU" sz="2000" dirty="0">
                <a:latin typeface="Times New Roman" panose="02020603050405020304" pitchFamily="18" charset="0"/>
                <a:cs typeface="Times New Roman" panose="02020603050405020304" pitchFamily="18" charset="0"/>
              </a:rPr>
              <a:t>преднамеренное обещание, предоставление или предложение, прямо или косвенно, любого неправомерного преимущества любому лицу, которое утверждает или подтверждает, что оно может оказать неправомерное влияние на принятие решения каким-либо публичным должностным лицом за вознаграждение, независимо от того, предоставляется ли такое преимущество ему самому или кому-либо еще, а также просьбу, принятие или согласие с предложением или обещанием предоставить такое преимущество за вознаграждение, независимо от того, оказано ли такое влияние и был ли получен или нет в результате предположительно оказанного влияния желаемый результат.</a:t>
            </a:r>
          </a:p>
          <a:p>
            <a:pPr algn="just"/>
            <a:endParaRPr lang="ru-RU" sz="2000" dirty="0">
              <a:latin typeface="Times New Roman" panose="02020603050405020304" pitchFamily="18" charset="0"/>
              <a:cs typeface="Times New Roman" panose="02020603050405020304" pitchFamily="18" charset="0"/>
            </a:endParaRPr>
          </a:p>
          <a:p>
            <a:pPr algn="just"/>
            <a:r>
              <a:rPr lang="ru-RU" sz="2000" u="sng" dirty="0">
                <a:latin typeface="Times New Roman" panose="02020603050405020304" pitchFamily="18" charset="0"/>
                <a:cs typeface="Times New Roman" panose="02020603050405020304" pitchFamily="18" charset="0"/>
              </a:rPr>
              <a:t>Правонарушения в сфере бухгалтерского учета - </a:t>
            </a:r>
            <a:r>
              <a:rPr lang="ru-RU" sz="2000" dirty="0">
                <a:latin typeface="Times New Roman" panose="02020603050405020304" pitchFamily="18" charset="0"/>
                <a:cs typeface="Times New Roman" panose="02020603050405020304" pitchFamily="18" charset="0"/>
              </a:rPr>
              <a:t> преднамеренные действия или бездействие с целью совершения, сокрытия или представления в ложном свете правонарушений, о которых говорится в статьях      2 - 12, (например, активный подкуп национальных публичных должностных лиц):</a:t>
            </a:r>
          </a:p>
          <a:p>
            <a:pPr marL="342900" indent="-342900" algn="jus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оформление или использование счета-фактуры или любого другого бухгалтерского документа или отчета, содержащего ложную или неполную информацию;</a:t>
            </a:r>
          </a:p>
          <a:p>
            <a:pPr marL="342900" indent="-342900" algn="jus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противоправное невнесение в бухгалтерские книги сведений о платежных операциях.</a:t>
            </a:r>
          </a:p>
          <a:p>
            <a:pPr algn="just"/>
            <a:endParaRPr lang="ru-RU" sz="2000" u="sng" dirty="0"/>
          </a:p>
          <a:p>
            <a:pPr algn="just"/>
            <a:endParaRPr lang="ru-RU" sz="2000" dirty="0"/>
          </a:p>
          <a:p>
            <a:endParaRPr lang="ru-RU" sz="2000" u="sng" dirty="0"/>
          </a:p>
          <a:p>
            <a:endParaRPr lang="ru-RU" sz="2000" u="sng" dirty="0"/>
          </a:p>
          <a:p>
            <a:endParaRPr lang="ru-RU" sz="2000" u="sng" dirty="0"/>
          </a:p>
        </p:txBody>
      </p:sp>
    </p:spTree>
    <p:extLst>
      <p:ext uri="{BB962C8B-B14F-4D97-AF65-F5344CB8AC3E}">
        <p14:creationId xmlns:p14="http://schemas.microsoft.com/office/powerpoint/2010/main" val="176943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7A0058-AF7E-ADAA-0990-C21499229628}"/>
              </a:ext>
            </a:extLst>
          </p:cNvPr>
          <p:cNvSpPr>
            <a:spLocks noGrp="1"/>
          </p:cNvSpPr>
          <p:nvPr>
            <p:ph type="title"/>
          </p:nvPr>
        </p:nvSpPr>
        <p:spPr>
          <a:xfrm>
            <a:off x="1121435" y="155275"/>
            <a:ext cx="9933420" cy="1698479"/>
          </a:xfrm>
        </p:spPr>
        <p:txBody>
          <a:bodyPr>
            <a:noAutofit/>
          </a:bodyPr>
          <a:lstStyle/>
          <a:p>
            <a:pPr algn="ctr"/>
            <a:r>
              <a:rPr lang="ru-RU" sz="4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Российское законодательство в сфере противодействия коррупции</a:t>
            </a:r>
          </a:p>
        </p:txBody>
      </p:sp>
      <p:sp>
        <p:nvSpPr>
          <p:cNvPr id="4" name="TextBox 3">
            <a:extLst>
              <a:ext uri="{FF2B5EF4-FFF2-40B4-BE49-F238E27FC236}">
                <a16:creationId xmlns="" xmlns:a16="http://schemas.microsoft.com/office/drawing/2014/main" id="{04F4680B-0D90-DAF4-5142-59E36D0A6A98}"/>
              </a:ext>
            </a:extLst>
          </p:cNvPr>
          <p:cNvSpPr txBox="1"/>
          <p:nvPr/>
        </p:nvSpPr>
        <p:spPr>
          <a:xfrm>
            <a:off x="0" y="2216989"/>
            <a:ext cx="12192000" cy="3108543"/>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Основным нормативно-правовым актом, регулирующим общественные отношения в сфере противодействия коррупции, является Федеральный закон от 25.12.2008 N 273-ФЗ  «О противодействии коррупции».</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По Свердловской области принят нормативно-правовой акт регионального характера - Закон Свердловской области от 20.02.2009 N 2-ОЗ  «О противодействии коррупции в Свердловской области».</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Указом Президента РФ от 16.08.2021 N 478 утвержден Национальный план противодействия коррупции на 2021 - 2024 годы﻿</a:t>
            </a:r>
          </a:p>
          <a:p>
            <a:pPr algn="just"/>
            <a:endParaRPr lang="ru-RU" dirty="0"/>
          </a:p>
          <a:p>
            <a:pPr algn="just"/>
            <a:endParaRPr lang="ru-RU" dirty="0"/>
          </a:p>
        </p:txBody>
      </p:sp>
    </p:spTree>
    <p:extLst>
      <p:ext uri="{BB962C8B-B14F-4D97-AF65-F5344CB8AC3E}">
        <p14:creationId xmlns:p14="http://schemas.microsoft.com/office/powerpoint/2010/main" val="363844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88784F-5609-AE92-8F84-B3D2A6423359}"/>
              </a:ext>
            </a:extLst>
          </p:cNvPr>
          <p:cNvSpPr>
            <a:spLocks noGrp="1"/>
          </p:cNvSpPr>
          <p:nvPr>
            <p:ph type="title"/>
          </p:nvPr>
        </p:nvSpPr>
        <p:spPr>
          <a:xfrm>
            <a:off x="1451579" y="103518"/>
            <a:ext cx="9603275" cy="698740"/>
          </a:xfrm>
        </p:spPr>
        <p:txBody>
          <a:bodyPr>
            <a:noAutofit/>
          </a:bodyPr>
          <a:lstStyle/>
          <a:p>
            <a:pPr algn="ctr"/>
            <a:r>
              <a:rPr lang="ru-RU" sz="5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Противодействие коррупции</a:t>
            </a:r>
          </a:p>
        </p:txBody>
      </p:sp>
      <p:sp>
        <p:nvSpPr>
          <p:cNvPr id="4" name="TextBox 3">
            <a:extLst>
              <a:ext uri="{FF2B5EF4-FFF2-40B4-BE49-F238E27FC236}">
                <a16:creationId xmlns="" xmlns:a16="http://schemas.microsoft.com/office/drawing/2014/main" id="{F4E1F4CB-AF4D-D821-C112-88BA26DB6BF9}"/>
              </a:ext>
            </a:extLst>
          </p:cNvPr>
          <p:cNvSpPr txBox="1"/>
          <p:nvPr/>
        </p:nvSpPr>
        <p:spPr>
          <a:xfrm>
            <a:off x="0" y="2130725"/>
            <a:ext cx="12192000" cy="3416320"/>
          </a:xfrm>
          <a:prstGeom prst="rect">
            <a:avLst/>
          </a:prstGeom>
          <a:noFill/>
        </p:spPr>
        <p:txBody>
          <a:bodyPr wrap="square" rtlCol="0">
            <a:spAutoFit/>
          </a:bodyPr>
          <a:lstStyle/>
          <a:p>
            <a:r>
              <a:rPr lang="ru-RU" sz="2400" u="sng" dirty="0">
                <a:latin typeface="Times New Roman" panose="02020603050405020304" pitchFamily="18" charset="0"/>
                <a:cs typeface="Times New Roman" panose="02020603050405020304" pitchFamily="18" charset="0"/>
              </a:rPr>
              <a:t>Противодействие коррупции </a:t>
            </a:r>
            <a:r>
              <a:rPr lang="ru-RU" sz="2400" dirty="0">
                <a:latin typeface="Times New Roman" panose="02020603050405020304" pitchFamily="18" charset="0"/>
                <a:cs typeface="Times New Roman" panose="02020603050405020304" pitchFamily="18" charset="0"/>
              </a:rPr>
              <a:t>- 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r>
              <a:rPr lang="ru-RU" sz="2400" dirty="0">
                <a:latin typeface="Times New Roman" panose="02020603050405020304" pitchFamily="18" charset="0"/>
                <a:cs typeface="Times New Roman" panose="02020603050405020304" pitchFamily="18" charset="0"/>
              </a:rPr>
              <a:t>а) по предупреждению коррупции, в том числе по выявлению и последующему устранению причин коррупции (профилактика коррупции);</a:t>
            </a:r>
          </a:p>
          <a:p>
            <a:r>
              <a:rPr lang="ru-RU" sz="2400" dirty="0">
                <a:latin typeface="Times New Roman" panose="02020603050405020304" pitchFamily="18" charset="0"/>
                <a:cs typeface="Times New Roman" panose="02020603050405020304" pitchFamily="18" charset="0"/>
              </a:rPr>
              <a:t>б) по выявлению, предупреждению, пресечению, раскрытию и расследованию коррупционных правонарушений (борьба с коррупцией);</a:t>
            </a:r>
          </a:p>
          <a:p>
            <a:r>
              <a:rPr lang="ru-RU" sz="2400" dirty="0">
                <a:latin typeface="Times New Roman" panose="02020603050405020304" pitchFamily="18" charset="0"/>
                <a:cs typeface="Times New Roman" panose="02020603050405020304" pitchFamily="18" charset="0"/>
              </a:rPr>
              <a:t>в) по минимизации и (или) ликвидации последствий коррупционных правонарушений.</a:t>
            </a:r>
          </a:p>
        </p:txBody>
      </p:sp>
    </p:spTree>
    <p:extLst>
      <p:ext uri="{BB962C8B-B14F-4D97-AF65-F5344CB8AC3E}">
        <p14:creationId xmlns:p14="http://schemas.microsoft.com/office/powerpoint/2010/main" val="281906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B2BA50-F79A-ADB2-C6E7-A735587E5459}"/>
              </a:ext>
            </a:extLst>
          </p:cNvPr>
          <p:cNvSpPr>
            <a:spLocks noGrp="1"/>
          </p:cNvSpPr>
          <p:nvPr>
            <p:ph type="title"/>
          </p:nvPr>
        </p:nvSpPr>
        <p:spPr/>
        <p:txBody>
          <a:bodyPr/>
          <a:lstStyle/>
          <a:p>
            <a:pPr algn="ctr"/>
            <a:r>
              <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ПРАВОВЫЕ ПРИНЦИПЫ ПРОТИВОДЕЙСТВИЯ КОРРУПЦИИ</a:t>
            </a:r>
            <a:endParaRPr lang="ru-RU" dirty="0"/>
          </a:p>
        </p:txBody>
      </p:sp>
      <p:sp>
        <p:nvSpPr>
          <p:cNvPr id="4" name="TextBox 3">
            <a:extLst>
              <a:ext uri="{FF2B5EF4-FFF2-40B4-BE49-F238E27FC236}">
                <a16:creationId xmlns="" xmlns:a16="http://schemas.microsoft.com/office/drawing/2014/main" id="{AEB57851-1FE1-8FA9-F833-B2F3A6BF3054}"/>
              </a:ext>
            </a:extLst>
          </p:cNvPr>
          <p:cNvSpPr txBox="1"/>
          <p:nvPr/>
        </p:nvSpPr>
        <p:spPr>
          <a:xfrm>
            <a:off x="0" y="2182483"/>
            <a:ext cx="12192000" cy="2862322"/>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1) Признание, обеспечение и защита основных прав и свобод человека и гражданина;</a:t>
            </a:r>
          </a:p>
          <a:p>
            <a:r>
              <a:rPr lang="ru-RU" sz="2000" dirty="0">
                <a:latin typeface="Times New Roman" panose="02020603050405020304" pitchFamily="18" charset="0"/>
                <a:cs typeface="Times New Roman" panose="02020603050405020304" pitchFamily="18" charset="0"/>
              </a:rPr>
              <a:t>2) Законность;</a:t>
            </a:r>
          </a:p>
          <a:p>
            <a:r>
              <a:rPr lang="ru-RU" sz="2000" dirty="0">
                <a:latin typeface="Times New Roman" panose="02020603050405020304" pitchFamily="18" charset="0"/>
                <a:cs typeface="Times New Roman" panose="02020603050405020304" pitchFamily="18" charset="0"/>
              </a:rPr>
              <a:t>3) Публичность и открытость деятельности государственных органов и органов местного самоуправления;</a:t>
            </a:r>
          </a:p>
          <a:p>
            <a:r>
              <a:rPr lang="ru-RU" sz="2000" dirty="0">
                <a:latin typeface="Times New Roman" panose="02020603050405020304" pitchFamily="18" charset="0"/>
                <a:cs typeface="Times New Roman" panose="02020603050405020304" pitchFamily="18" charset="0"/>
              </a:rPr>
              <a:t>4) Неотвратимость ответственности за совершение коррупционных правонарушений;</a:t>
            </a:r>
          </a:p>
          <a:p>
            <a:r>
              <a:rPr lang="ru-RU" sz="2000" dirty="0">
                <a:latin typeface="Times New Roman" panose="02020603050405020304" pitchFamily="18" charset="0"/>
                <a:cs typeface="Times New Roman" panose="02020603050405020304" pitchFamily="18" charset="0"/>
              </a:rPr>
              <a:t>5) Комплексное использование политических, организационных, информационно-пропагандистских, социально-экономических, правовых, специальных и иных мер;</a:t>
            </a:r>
          </a:p>
          <a:p>
            <a:r>
              <a:rPr lang="ru-RU" sz="2000" dirty="0">
                <a:latin typeface="Times New Roman" panose="02020603050405020304" pitchFamily="18" charset="0"/>
                <a:cs typeface="Times New Roman" panose="02020603050405020304" pitchFamily="18" charset="0"/>
              </a:rPr>
              <a:t>6) Приоритетное применение мер по предупреждению коррупции;</a:t>
            </a:r>
          </a:p>
          <a:p>
            <a:r>
              <a:rPr lang="ru-RU" sz="2000" dirty="0">
                <a:latin typeface="Times New Roman" panose="02020603050405020304" pitchFamily="18" charset="0"/>
                <a:cs typeface="Times New Roman" panose="02020603050405020304" pitchFamily="18" charset="0"/>
              </a:rPr>
              <a:t>7) Сотрудничество государства с институтами гражданского общества, международными организациями и физическими лицами.</a:t>
            </a:r>
          </a:p>
        </p:txBody>
      </p:sp>
    </p:spTree>
    <p:extLst>
      <p:ext uri="{BB962C8B-B14F-4D97-AF65-F5344CB8AC3E}">
        <p14:creationId xmlns:p14="http://schemas.microsoft.com/office/powerpoint/2010/main" val="88092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C46D7D-7BCA-89CB-8955-D530A03C2132}"/>
              </a:ext>
            </a:extLst>
          </p:cNvPr>
          <p:cNvSpPr>
            <a:spLocks noGrp="1"/>
          </p:cNvSpPr>
          <p:nvPr>
            <p:ph type="title"/>
          </p:nvPr>
        </p:nvSpPr>
        <p:spPr>
          <a:xfrm>
            <a:off x="1451579" y="1"/>
            <a:ext cx="9603275" cy="1853754"/>
          </a:xfrm>
        </p:spPr>
        <p:txBody>
          <a:bodyPr>
            <a:normAutofit fontScale="90000"/>
          </a:bodyPr>
          <a:lstStyle/>
          <a:p>
            <a:pPr algn="ctr"/>
            <a:r>
              <a:rPr lang="ru-RU"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Меры по предупреждению коррупции, </a:t>
            </a:r>
            <a:br>
              <a:rPr lang="ru-RU"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ru-RU" sz="4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принимаемые в организации</a:t>
            </a:r>
            <a:r>
              <a:rPr lang="ru-RU" dirty="0"/>
              <a:t/>
            </a:r>
            <a:br>
              <a:rPr lang="ru-RU" dirty="0"/>
            </a:br>
            <a:endParaRPr lang="ru-RU" dirty="0"/>
          </a:p>
        </p:txBody>
      </p:sp>
      <p:sp>
        <p:nvSpPr>
          <p:cNvPr id="4" name="TextBox 3">
            <a:extLst>
              <a:ext uri="{FF2B5EF4-FFF2-40B4-BE49-F238E27FC236}">
                <a16:creationId xmlns="" xmlns:a16="http://schemas.microsoft.com/office/drawing/2014/main" id="{A41DDAC7-4AD5-9C96-35D6-C8067824C1C2}"/>
              </a:ext>
            </a:extLst>
          </p:cNvPr>
          <p:cNvSpPr txBox="1"/>
          <p:nvPr/>
        </p:nvSpPr>
        <p:spPr>
          <a:xfrm>
            <a:off x="0" y="2078966"/>
            <a:ext cx="12192000" cy="3970318"/>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1) Определение подразделений или должностных лиц, ответственных за профилактику коррупционных и иных правонарушений;</a:t>
            </a:r>
          </a:p>
          <a:p>
            <a:r>
              <a:rPr lang="ru-RU" sz="2800" dirty="0">
                <a:latin typeface="Times New Roman" panose="02020603050405020304" pitchFamily="18" charset="0"/>
                <a:cs typeface="Times New Roman" panose="02020603050405020304" pitchFamily="18" charset="0"/>
              </a:rPr>
              <a:t>2) Сотрудничество организации с правоохранительными органами;</a:t>
            </a:r>
          </a:p>
          <a:p>
            <a:r>
              <a:rPr lang="ru-RU" sz="2800" dirty="0">
                <a:latin typeface="Times New Roman" panose="02020603050405020304" pitchFamily="18" charset="0"/>
                <a:cs typeface="Times New Roman" panose="02020603050405020304" pitchFamily="18" charset="0"/>
              </a:rPr>
              <a:t>3) Разработку и внедрение в практику стандартов и процедур, направленных на обеспечение добросовестной работы организации;</a:t>
            </a:r>
          </a:p>
          <a:p>
            <a:r>
              <a:rPr lang="ru-RU" sz="2800" dirty="0">
                <a:latin typeface="Times New Roman" panose="02020603050405020304" pitchFamily="18" charset="0"/>
                <a:cs typeface="Times New Roman" panose="02020603050405020304" pitchFamily="18" charset="0"/>
              </a:rPr>
              <a:t>4) Принятие кодекса этики и служебного поведения работников организации;</a:t>
            </a:r>
          </a:p>
          <a:p>
            <a:r>
              <a:rPr lang="ru-RU" sz="2800" dirty="0">
                <a:latin typeface="Times New Roman" panose="02020603050405020304" pitchFamily="18" charset="0"/>
                <a:cs typeface="Times New Roman" panose="02020603050405020304" pitchFamily="18" charset="0"/>
              </a:rPr>
              <a:t>5) Предотвращение и урегулирование конфликта интересов;</a:t>
            </a:r>
          </a:p>
          <a:p>
            <a:r>
              <a:rPr lang="ru-RU" sz="2800" dirty="0">
                <a:latin typeface="Times New Roman" panose="02020603050405020304" pitchFamily="18" charset="0"/>
                <a:cs typeface="Times New Roman" panose="02020603050405020304" pitchFamily="18" charset="0"/>
              </a:rPr>
              <a:t>6) Недопущение составления неофициальной отчетности и использования поддельных документов.</a:t>
            </a:r>
          </a:p>
        </p:txBody>
      </p:sp>
    </p:spTree>
    <p:extLst>
      <p:ext uri="{BB962C8B-B14F-4D97-AF65-F5344CB8AC3E}">
        <p14:creationId xmlns:p14="http://schemas.microsoft.com/office/powerpoint/2010/main" val="175943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57EFED6-3266-2D0B-7895-D8C0A9703493}"/>
              </a:ext>
            </a:extLst>
          </p:cNvPr>
          <p:cNvSpPr>
            <a:spLocks noGrp="1"/>
          </p:cNvSpPr>
          <p:nvPr>
            <p:ph type="title"/>
          </p:nvPr>
        </p:nvSpPr>
        <p:spPr>
          <a:xfrm>
            <a:off x="1451579" y="1"/>
            <a:ext cx="9603275" cy="1853754"/>
          </a:xfrm>
        </p:spPr>
        <p:txBody>
          <a:bodyPr>
            <a:normAutofit/>
          </a:bodyPr>
          <a:lstStyle/>
          <a:p>
            <a:pPr algn="ctr"/>
            <a:r>
              <a:rPr lang="ru-RU" sz="4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Раскрытие составов преступлений коррупционного характера                              (ст.290, 291, 291.1, 291.2 УК РФ)</a:t>
            </a:r>
          </a:p>
        </p:txBody>
      </p:sp>
      <p:sp>
        <p:nvSpPr>
          <p:cNvPr id="4" name="TextBox 3">
            <a:extLst>
              <a:ext uri="{FF2B5EF4-FFF2-40B4-BE49-F238E27FC236}">
                <a16:creationId xmlns="" xmlns:a16="http://schemas.microsoft.com/office/drawing/2014/main" id="{DC7B015E-B445-085C-4FF8-FA55D71E3D06}"/>
              </a:ext>
            </a:extLst>
          </p:cNvPr>
          <p:cNvSpPr txBox="1"/>
          <p:nvPr/>
        </p:nvSpPr>
        <p:spPr>
          <a:xfrm>
            <a:off x="0" y="2035834"/>
            <a:ext cx="12192000" cy="3785652"/>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Преступлением признается виновно совершенное общественно опасное деяние, запрещенное Уголовным Кодексом Российской Федерации под угрозой наказания.</a:t>
            </a:r>
          </a:p>
          <a:p>
            <a:pPr algn="just"/>
            <a:r>
              <a:rPr lang="ru-RU" sz="2000" dirty="0">
                <a:latin typeface="Times New Roman" panose="02020603050405020304" pitchFamily="18" charset="0"/>
                <a:cs typeface="Times New Roman" panose="02020603050405020304" pitchFamily="18" charset="0"/>
              </a:rPr>
              <a:t>Любой состав уголовного преступления состоит из объекта, объективной стороны, субъекта и субъективной стороны.</a:t>
            </a:r>
          </a:p>
          <a:p>
            <a:pPr algn="just"/>
            <a:r>
              <a:rPr lang="ru-RU" sz="2000" dirty="0">
                <a:latin typeface="Times New Roman" panose="02020603050405020304" pitchFamily="18" charset="0"/>
                <a:cs typeface="Times New Roman" panose="02020603050405020304" pitchFamily="18" charset="0"/>
              </a:rPr>
              <a:t>Объект – общественные правоотношения, которые затрагиваются совершаемым преступным деянием. </a:t>
            </a:r>
          </a:p>
          <a:p>
            <a:pPr algn="just"/>
            <a:r>
              <a:rPr lang="ru-RU" sz="2000" dirty="0">
                <a:latin typeface="Times New Roman" panose="02020603050405020304" pitchFamily="18" charset="0"/>
                <a:cs typeface="Times New Roman" panose="02020603050405020304" pitchFamily="18" charset="0"/>
              </a:rPr>
              <a:t>Объективная сторона – содержание совершенных </a:t>
            </a:r>
            <a:r>
              <a:rPr lang="ru-RU" sz="2000" dirty="0" smtClean="0">
                <a:latin typeface="Times New Roman" panose="02020603050405020304" pitchFamily="18" charset="0"/>
                <a:cs typeface="Times New Roman" panose="02020603050405020304" pitchFamily="18" charset="0"/>
              </a:rPr>
              <a:t>противоправных действий</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Субъект – лицо, совершившее преступление, где по общему правилу учитывается возраст лица, совершившего преступление, а относительно преступлений коррупционного характера учитывается и занимаемая должность такого лица.</a:t>
            </a:r>
          </a:p>
          <a:p>
            <a:pPr algn="just"/>
            <a:r>
              <a:rPr lang="ru-RU" sz="2000" dirty="0">
                <a:latin typeface="Times New Roman" panose="02020603050405020304" pitchFamily="18" charset="0"/>
                <a:cs typeface="Times New Roman" panose="02020603050405020304" pitchFamily="18" charset="0"/>
              </a:rPr>
              <a:t>Субъективная сторона – отношение к совершаемому преступлению лица, совершающего преступное деяние (есть ли умысел на дачу взятки или же дача взятки </a:t>
            </a:r>
            <a:r>
              <a:rPr lang="ru-RU" sz="2000" dirty="0" smtClean="0">
                <a:latin typeface="Times New Roman" panose="02020603050405020304" pitchFamily="18" charset="0"/>
                <a:cs typeface="Times New Roman" panose="02020603050405020304" pitchFamily="18" charset="0"/>
              </a:rPr>
              <a:t>обусловлена вымогательством </a:t>
            </a:r>
            <a:r>
              <a:rPr lang="ru-RU" sz="2000" dirty="0">
                <a:latin typeface="Times New Roman" panose="02020603050405020304" pitchFamily="18" charset="0"/>
                <a:cs typeface="Times New Roman" panose="02020603050405020304" pitchFamily="18" charset="0"/>
              </a:rPr>
              <a:t>взятки или же </a:t>
            </a:r>
            <a:r>
              <a:rPr lang="ru-RU" sz="2000" dirty="0" smtClean="0">
                <a:latin typeface="Times New Roman" panose="02020603050405020304" pitchFamily="18" charset="0"/>
                <a:cs typeface="Times New Roman" panose="02020603050405020304" pitchFamily="18" charset="0"/>
              </a:rPr>
              <a:t>провокацией </a:t>
            </a:r>
            <a:r>
              <a:rPr lang="ru-RU" sz="2000" dirty="0">
                <a:latin typeface="Times New Roman" panose="02020603050405020304" pitchFamily="18" charset="0"/>
                <a:cs typeface="Times New Roman" panose="02020603050405020304" pitchFamily="18" charset="0"/>
              </a:rPr>
              <a:t>на дачу взятки).</a:t>
            </a:r>
          </a:p>
        </p:txBody>
      </p:sp>
    </p:spTree>
    <p:extLst>
      <p:ext uri="{BB962C8B-B14F-4D97-AF65-F5344CB8AC3E}">
        <p14:creationId xmlns:p14="http://schemas.microsoft.com/office/powerpoint/2010/main" val="404468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B33D38D6-B5B9-C9B8-172D-FD0E812377DA}"/>
              </a:ext>
            </a:extLst>
          </p:cNvPr>
          <p:cNvPicPr>
            <a:picLocks noChangeAspect="1"/>
          </p:cNvPicPr>
          <p:nvPr/>
        </p:nvPicPr>
        <p:blipFill>
          <a:blip r:embed="rId2"/>
          <a:stretch>
            <a:fillRect/>
          </a:stretch>
        </p:blipFill>
        <p:spPr>
          <a:xfrm>
            <a:off x="0" y="0"/>
            <a:ext cx="12192000" cy="7002359"/>
          </a:xfrm>
          <a:prstGeom prst="rect">
            <a:avLst/>
          </a:prstGeom>
        </p:spPr>
      </p:pic>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1938992"/>
          </a:xfrm>
          <a:prstGeom prst="rect">
            <a:avLst/>
          </a:prstGeom>
          <a:noFill/>
        </p:spPr>
        <p:txBody>
          <a:bodyPr wrap="square">
            <a:spAutoFit/>
          </a:bodyPr>
          <a:lstStyle/>
          <a:p>
            <a:pPr algn="ctr"/>
            <a:r>
              <a:rPr lang="ru-RU"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Раскрытие составов преступлений коррупционного характера                              (ст.290, 291, 291.1, 291.2 УК РФ)</a:t>
            </a:r>
          </a:p>
        </p:txBody>
      </p:sp>
    </p:spTree>
    <p:extLst>
      <p:ext uri="{BB962C8B-B14F-4D97-AF65-F5344CB8AC3E}">
        <p14:creationId xmlns:p14="http://schemas.microsoft.com/office/powerpoint/2010/main" val="109347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8240F350-62A6-82B1-4DB0-99FD2608B922}"/>
              </a:ext>
            </a:extLst>
          </p:cNvPr>
          <p:cNvSpPr/>
          <p:nvPr/>
        </p:nvSpPr>
        <p:spPr>
          <a:xfrm>
            <a:off x="2561929" y="-112296"/>
            <a:ext cx="6861109" cy="923330"/>
          </a:xfrm>
          <a:prstGeom prst="rect">
            <a:avLst/>
          </a:prstGeom>
          <a:noFill/>
        </p:spPr>
        <p:txBody>
          <a:bodyPr wrap="none" lIns="91440" tIns="45720" rIns="91440" bIns="45720">
            <a:spAutoFit/>
          </a:bodyPr>
          <a:lstStyle/>
          <a:p>
            <a:pPr algn="ctr"/>
            <a:r>
              <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ПОНЯТИЕ КОРРУПЦИИ</a:t>
            </a:r>
          </a:p>
        </p:txBody>
      </p:sp>
      <p:sp>
        <p:nvSpPr>
          <p:cNvPr id="4" name="TextBox 3">
            <a:extLst>
              <a:ext uri="{FF2B5EF4-FFF2-40B4-BE49-F238E27FC236}">
                <a16:creationId xmlns="" xmlns:a16="http://schemas.microsoft.com/office/drawing/2014/main" id="{72DBE6F1-10E6-5B9A-B468-C362CF57C06F}"/>
              </a:ext>
            </a:extLst>
          </p:cNvPr>
          <p:cNvSpPr txBox="1"/>
          <p:nvPr/>
        </p:nvSpPr>
        <p:spPr>
          <a:xfrm>
            <a:off x="0" y="1069675"/>
            <a:ext cx="12192000" cy="6817251"/>
          </a:xfrm>
          <a:prstGeom prst="rect">
            <a:avLst/>
          </a:prstGeom>
          <a:noFill/>
        </p:spPr>
        <p:txBody>
          <a:bodyPr wrap="square" rtlCol="0">
            <a:spAutoFit/>
          </a:bodyPr>
          <a:lstStyle/>
          <a:p>
            <a:pPr algn="just"/>
            <a:r>
              <a:rPr lang="ru-RU" sz="2500" dirty="0">
                <a:latin typeface="Times New Roman" panose="02020603050405020304" pitchFamily="18" charset="0"/>
                <a:cs typeface="Times New Roman" panose="02020603050405020304" pitchFamily="18" charset="0"/>
              </a:rPr>
              <a:t>Правовое определение коррупции зафиксировано в пункте 1 статьи 1 Федерального закона от 25.12.2008 №273-ФЗ «О противодействии коррупции», в соответствии                          с нормой которого под коррупцией понимается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указанных действий от имени или в интересах юридического лица.</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53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ст.290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5293757"/>
          </a:xfrm>
          <a:prstGeom prst="rect">
            <a:avLst/>
          </a:prstGeom>
          <a:noFill/>
        </p:spPr>
        <p:txBody>
          <a:bodyPr wrap="square" rtlCol="0">
            <a:spAutoFit/>
          </a:bodyPr>
          <a:lstStyle/>
          <a:p>
            <a:pPr algn="just"/>
            <a:r>
              <a:rPr lang="ru-RU" sz="2000" u="sng" dirty="0" smtClean="0">
                <a:latin typeface="Times New Roman" pitchFamily="18" charset="0"/>
                <a:cs typeface="Times New Roman" pitchFamily="18" charset="0"/>
              </a:rPr>
              <a:t>Объект </a:t>
            </a:r>
            <a:r>
              <a:rPr lang="ru-RU" sz="2000" u="sng" dirty="0">
                <a:latin typeface="Times New Roman" pitchFamily="18" charset="0"/>
                <a:cs typeface="Times New Roman" pitchFamily="18" charset="0"/>
              </a:rPr>
              <a:t>преступного посягательства </a:t>
            </a:r>
            <a:r>
              <a:rPr lang="ru-RU" sz="2000" dirty="0">
                <a:latin typeface="Times New Roman" pitchFamily="18" charset="0"/>
                <a:cs typeface="Times New Roman" pitchFamily="18" charset="0"/>
              </a:rPr>
              <a:t>- общественные отношения, обеспечивающие нормальное функционирование законной публичной деятельности органов государственной власти и органов местного самоуправления</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u="sng" dirty="0">
                <a:latin typeface="Times New Roman" pitchFamily="18" charset="0"/>
                <a:cs typeface="Times New Roman" pitchFamily="18" charset="0"/>
              </a:rPr>
              <a:t>Объективная сторона </a:t>
            </a:r>
            <a:r>
              <a:rPr lang="ru-RU" sz="2000" dirty="0">
                <a:latin typeface="Times New Roman" pitchFamily="18" charset="0"/>
                <a:cs typeface="Times New Roman" pitchFamily="18" charset="0"/>
              </a:rPr>
              <a:t>получения взятки состоит из следующих признаков: а) получение должностным лицом лично или через посредника взятки в виде денег, ценных бумаг, иного имущества или выгод имущественного характера; б) получение взятки за выполнение определенных действий (бездействие) должностного лица в пользу взяткодателя или представляемых лиц</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u="sng" dirty="0">
                <a:latin typeface="Times New Roman" pitchFamily="18" charset="0"/>
                <a:cs typeface="Times New Roman" pitchFamily="18" charset="0"/>
              </a:rPr>
              <a:t>Субъективная сторона </a:t>
            </a:r>
            <a:r>
              <a:rPr lang="ru-RU" sz="2000" dirty="0">
                <a:latin typeface="Times New Roman" pitchFamily="18" charset="0"/>
                <a:cs typeface="Times New Roman" pitchFamily="18" charset="0"/>
              </a:rPr>
              <a:t>получения взятки характеризуется прямым умыслом. Должностное лицо (взяткополучатель) осознает, что ему вручается взятка за совершение действий по службе в интересах дающего ее, т.е. что оно получает противоправную материальную выгоду, и желает ее получить. При этом виновный преследует корыстную цель. Данная цель хотя и не указана непосредственно в законе, но вытекает из самой сущности анализируемого преступления, поэтому является обязательной</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u="sng" dirty="0">
                <a:latin typeface="Times New Roman" pitchFamily="18" charset="0"/>
                <a:cs typeface="Times New Roman" pitchFamily="18" charset="0"/>
              </a:rPr>
              <a:t>Субъект</a:t>
            </a:r>
            <a:r>
              <a:rPr lang="ru-RU" sz="2000" dirty="0">
                <a:latin typeface="Times New Roman" pitchFamily="18" charset="0"/>
                <a:cs typeface="Times New Roman" pitchFamily="18" charset="0"/>
              </a:rPr>
              <a:t> преступления специальный - должностное </a:t>
            </a:r>
            <a:r>
              <a:rPr lang="ru-RU" sz="2000" dirty="0" smtClean="0">
                <a:latin typeface="Times New Roman" pitchFamily="18" charset="0"/>
                <a:cs typeface="Times New Roman" pitchFamily="18" charset="0"/>
              </a:rPr>
              <a:t>лицо</a:t>
            </a:r>
            <a:r>
              <a:rPr lang="ru-RU" sz="2000" dirty="0" smtClean="0"/>
              <a:t>.</a:t>
            </a:r>
          </a:p>
          <a:p>
            <a:endParaRPr lang="ru-RU" dirty="0"/>
          </a:p>
        </p:txBody>
      </p:sp>
    </p:spTree>
    <p:extLst>
      <p:ext uri="{BB962C8B-B14F-4D97-AF65-F5344CB8AC3E}">
        <p14:creationId xmlns:p14="http://schemas.microsoft.com/office/powerpoint/2010/main" val="200817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5539978"/>
          </a:xfrm>
          <a:prstGeom prst="rect">
            <a:avLst/>
          </a:prstGeom>
          <a:noFill/>
        </p:spPr>
        <p:txBody>
          <a:bodyPr wrap="square" rtlCol="0">
            <a:spAutoFit/>
          </a:bodyPr>
          <a:lstStyle/>
          <a:p>
            <a:pPr algn="just"/>
            <a:r>
              <a:rPr lang="ru-RU" sz="2000" u="sng" dirty="0">
                <a:latin typeface="Times New Roman" pitchFamily="18" charset="0"/>
                <a:cs typeface="Times New Roman" pitchFamily="18" charset="0"/>
              </a:rPr>
              <a:t>Объект </a:t>
            </a:r>
            <a:r>
              <a:rPr lang="ru-RU" sz="2000" u="sng"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общественные отношения, обеспечивающие нормальное функционирование законной публичной деятельности органов государственной власти и органов местного самоуправления</a:t>
            </a:r>
            <a:r>
              <a:rPr lang="ru-RU" sz="2000" dirty="0" smtClean="0">
                <a:latin typeface="Times New Roman" pitchFamily="18" charset="0"/>
                <a:cs typeface="Times New Roman" pitchFamily="18" charset="0"/>
              </a:rPr>
              <a:t>.</a:t>
            </a:r>
          </a:p>
          <a:p>
            <a:pPr algn="just"/>
            <a:endParaRPr lang="ru-RU" sz="2000" u="sng" dirty="0">
              <a:latin typeface="Times New Roman" pitchFamily="18" charset="0"/>
              <a:cs typeface="Times New Roman" pitchFamily="18" charset="0"/>
            </a:endParaRPr>
          </a:p>
          <a:p>
            <a:pPr algn="just"/>
            <a:r>
              <a:rPr lang="ru-RU" sz="2000" u="sng" dirty="0" smtClean="0">
                <a:latin typeface="Times New Roman" pitchFamily="18" charset="0"/>
                <a:cs typeface="Times New Roman" pitchFamily="18" charset="0"/>
              </a:rPr>
              <a:t>Объективная </a:t>
            </a:r>
            <a:r>
              <a:rPr lang="ru-RU" sz="2000" u="sng" dirty="0">
                <a:latin typeface="Times New Roman" pitchFamily="18" charset="0"/>
                <a:cs typeface="Times New Roman" pitchFamily="18" charset="0"/>
              </a:rPr>
              <a:t>сторона </a:t>
            </a:r>
            <a:r>
              <a:rPr lang="ru-RU" sz="2000" dirty="0">
                <a:latin typeface="Times New Roman" pitchFamily="18" charset="0"/>
                <a:cs typeface="Times New Roman" pitchFamily="18" charset="0"/>
              </a:rPr>
              <a:t>дачи взятки включает в себя незаконное вручение должностному лицу лично или через посредника взятки в виде денег, ценных бумаг, иного имущества или выгод имущественного характера за действия (бездействие), которые входят в его служебные полномочия, либо возможность в силу своего должностного положения способствовать таким действиям (бездействию), либо за общее покровительство или попустительство по службе (ч. 1), а также за незаконные действия по службе (ч. 2). 3.1. Объективная сторона состава дачи взятки через посредника включает в себя: передачу предмета взятки посреднику; передачу предмета взятки посредником и принятие ее должностным лицом. При этом посредником является лицо, которое, действуя по поручению взяткодателя или взяткополучателя, само передает предмет взятки, становясь соучастником дачи взятки. Содержание действий по передаче аналогично действиям, непосредственно осуществляемым взяткодателем, передающим предмет взятки. Ответственность посредника, в зависимости от конкретных обстоятельств дела и его роли в даче или получении взятки, наступает лишь в случаях, предусмотренных ст. 33 (п. 8, 12 Постановления Пленума ВС РФ от 10.02.2000 N 6</a:t>
            </a:r>
            <a:r>
              <a:rPr lang="ru-RU" sz="2000" dirty="0" smtClean="0">
                <a:latin typeface="Times New Roman" pitchFamily="18" charset="0"/>
                <a:cs typeface="Times New Roman" pitchFamily="18" charset="0"/>
              </a:rPr>
              <a:t>).</a:t>
            </a:r>
          </a:p>
          <a:p>
            <a:endParaRPr lang="ru-RU" dirty="0"/>
          </a:p>
          <a:p>
            <a:endParaRPr lang="ru-RU" dirty="0"/>
          </a:p>
          <a:p>
            <a:endParaRPr lang="ru-RU" dirty="0"/>
          </a:p>
        </p:txBody>
      </p:sp>
    </p:spTree>
    <p:extLst>
      <p:ext uri="{BB962C8B-B14F-4D97-AF65-F5344CB8AC3E}">
        <p14:creationId xmlns:p14="http://schemas.microsoft.com/office/powerpoint/2010/main" val="187176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5170646"/>
          </a:xfrm>
          <a:prstGeom prst="rect">
            <a:avLst/>
          </a:prstGeom>
          <a:noFill/>
        </p:spPr>
        <p:txBody>
          <a:bodyPr wrap="square" rtlCol="0">
            <a:spAutoFit/>
          </a:bodyPr>
          <a:lstStyle/>
          <a:p>
            <a:pPr algn="just"/>
            <a:r>
              <a:rPr lang="ru-RU" sz="2400" u="sng" dirty="0">
                <a:latin typeface="Times New Roman" pitchFamily="18" charset="0"/>
                <a:cs typeface="Times New Roman" pitchFamily="18" charset="0"/>
              </a:rPr>
              <a:t>Субъективная сторона </a:t>
            </a:r>
            <a:r>
              <a:rPr lang="ru-RU" sz="2400" dirty="0">
                <a:latin typeface="Times New Roman" pitchFamily="18" charset="0"/>
                <a:cs typeface="Times New Roman" pitchFamily="18" charset="0"/>
              </a:rPr>
              <a:t>характеризуется только прямым умыслом. Сознанием виновного охватывается, что он незаконно передает вознаграждение должностному лицу за совершение им действия (бездействия) в пользу дающего с использованием служебных полномочий, либо за способствование в силу занимаемого должностного положения совершению в пользу дающего действия (бездействия) другим должностным лицом, либо за общее покровительство или попустительство по службе и желает передать должностному лицу взятку или предоставить иную имущественную выгоду с целью получения определенных преимуществ для себя со стороны должностного лица</a:t>
            </a:r>
            <a:r>
              <a:rPr lang="ru-RU"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a:p>
            <a:pPr algn="just"/>
            <a:r>
              <a:rPr lang="ru-RU" sz="2400" u="sng" dirty="0">
                <a:latin typeface="Times New Roman" pitchFamily="18" charset="0"/>
                <a:cs typeface="Times New Roman" pitchFamily="18" charset="0"/>
              </a:rPr>
              <a:t>Субъектом</a:t>
            </a:r>
            <a:r>
              <a:rPr lang="ru-RU" sz="2400" dirty="0">
                <a:latin typeface="Times New Roman" pitchFamily="18" charset="0"/>
                <a:cs typeface="Times New Roman" pitchFamily="18" charset="0"/>
              </a:rPr>
              <a:t> дачи взятки является физическое вменяемое лицо, достигшее 16-летнего </a:t>
            </a:r>
            <a:r>
              <a:rPr lang="ru-RU" sz="2400" dirty="0" smtClean="0">
                <a:latin typeface="Times New Roman" pitchFamily="18" charset="0"/>
                <a:cs typeface="Times New Roman" pitchFamily="18" charset="0"/>
              </a:rPr>
              <a:t>возраста. В </a:t>
            </a:r>
            <a:r>
              <a:rPr lang="ru-RU" sz="2400" dirty="0">
                <a:latin typeface="Times New Roman" pitchFamily="18" charset="0"/>
                <a:cs typeface="Times New Roman" pitchFamily="18" charset="0"/>
              </a:rPr>
              <a:t>качестве взяткодателя могут выступать также должностные лица, управленческие работники коммерческих и иных организаций и любые другие частные лица. Указанные лица могут также выступать в качестве посредников.</a:t>
            </a:r>
          </a:p>
          <a:p>
            <a:endParaRPr lang="ru-RU" dirty="0"/>
          </a:p>
        </p:txBody>
      </p:sp>
    </p:spTree>
    <p:extLst>
      <p:ext uri="{BB962C8B-B14F-4D97-AF65-F5344CB8AC3E}">
        <p14:creationId xmlns:p14="http://schemas.microsoft.com/office/powerpoint/2010/main" val="426442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ст.291.1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4708981"/>
          </a:xfrm>
          <a:prstGeom prst="rect">
            <a:avLst/>
          </a:prstGeom>
          <a:noFill/>
        </p:spPr>
        <p:txBody>
          <a:bodyPr wrap="square" rtlCol="0">
            <a:spAutoFit/>
          </a:bodyPr>
          <a:lstStyle/>
          <a:p>
            <a:pPr algn="just"/>
            <a:r>
              <a:rPr lang="ru-RU" sz="2000" u="sng" dirty="0">
                <a:latin typeface="Times New Roman" pitchFamily="18" charset="0"/>
                <a:cs typeface="Times New Roman" pitchFamily="18" charset="0"/>
              </a:rPr>
              <a:t>Объект</a:t>
            </a:r>
            <a:r>
              <a:rPr lang="ru-RU" sz="2000" dirty="0">
                <a:latin typeface="Times New Roman" pitchFamily="18" charset="0"/>
                <a:cs typeface="Times New Roman" pitchFamily="18" charset="0"/>
              </a:rPr>
              <a:t> - общественные отношения, обеспечивающие нормальное функционирование законной публичной деятельности органов государственной власти и органов местного самоуправления.</a:t>
            </a:r>
          </a:p>
          <a:p>
            <a:pPr algn="just"/>
            <a:endParaRPr lang="ru-RU" sz="2000" dirty="0">
              <a:latin typeface="Times New Roman" pitchFamily="18" charset="0"/>
              <a:cs typeface="Times New Roman" pitchFamily="18" charset="0"/>
            </a:endParaRPr>
          </a:p>
          <a:p>
            <a:pPr algn="just"/>
            <a:r>
              <a:rPr lang="ru-RU" sz="2000" u="sng" dirty="0" smtClean="0">
                <a:latin typeface="Times New Roman" pitchFamily="18" charset="0"/>
                <a:cs typeface="Times New Roman" pitchFamily="18" charset="0"/>
              </a:rPr>
              <a:t>Объективная </a:t>
            </a:r>
            <a:r>
              <a:rPr lang="ru-RU" sz="2000" u="sng" dirty="0">
                <a:latin typeface="Times New Roman" pitchFamily="18" charset="0"/>
                <a:cs typeface="Times New Roman" pitchFamily="18" charset="0"/>
              </a:rPr>
              <a:t>сторона </a:t>
            </a:r>
            <a:r>
              <a:rPr lang="ru-RU" sz="2000" dirty="0">
                <a:latin typeface="Times New Roman" pitchFamily="18" charset="0"/>
                <a:cs typeface="Times New Roman" pitchFamily="18" charset="0"/>
              </a:rPr>
              <a:t>заключается в действиях, способствующих </a:t>
            </a:r>
            <a:r>
              <a:rPr lang="ru-RU" sz="2000" dirty="0" smtClean="0">
                <a:latin typeface="Times New Roman" pitchFamily="18" charset="0"/>
                <a:cs typeface="Times New Roman" pitchFamily="18" charset="0"/>
              </a:rPr>
              <a:t>даче получению </a:t>
            </a:r>
            <a:r>
              <a:rPr lang="ru-RU" sz="2000" dirty="0">
                <a:latin typeface="Times New Roman" pitchFamily="18" charset="0"/>
                <a:cs typeface="Times New Roman" pitchFamily="18" charset="0"/>
              </a:rPr>
              <a:t>взятки</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Они </a:t>
            </a:r>
            <a:r>
              <a:rPr lang="ru-RU" sz="2000" dirty="0">
                <a:latin typeface="Times New Roman" pitchFamily="18" charset="0"/>
                <a:cs typeface="Times New Roman" pitchFamily="18" charset="0"/>
              </a:rPr>
              <a:t>могут означать</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а</a:t>
            </a:r>
            <a:r>
              <a:rPr lang="ru-RU" sz="2000" dirty="0">
                <a:latin typeface="Times New Roman" pitchFamily="18" charset="0"/>
                <a:cs typeface="Times New Roman" pitchFamily="18" charset="0"/>
              </a:rPr>
              <a:t>) непосредственную передачу взятки по поручению либо взяткодателя, либо взяткополучателя;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б</a:t>
            </a:r>
            <a:r>
              <a:rPr lang="ru-RU" sz="2000" dirty="0">
                <a:latin typeface="Times New Roman" pitchFamily="18" charset="0"/>
                <a:cs typeface="Times New Roman" pitchFamily="18" charset="0"/>
              </a:rPr>
              <a:t>) иное (помимо непосредственной передачи) содействие любой из сторон дачи-получения взятки в достижении преступного соглашения между ними;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в</a:t>
            </a:r>
            <a:r>
              <a:rPr lang="ru-RU" sz="2000" dirty="0">
                <a:latin typeface="Times New Roman" pitchFamily="18" charset="0"/>
                <a:cs typeface="Times New Roman" pitchFamily="18" charset="0"/>
              </a:rPr>
              <a:t>) иное содействие реализации уже достигнутого между ними соглашения.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2</a:t>
            </a:r>
            <a:r>
              <a:rPr lang="ru-RU" sz="2000" dirty="0">
                <a:latin typeface="Times New Roman" pitchFamily="18" charset="0"/>
                <a:cs typeface="Times New Roman" pitchFamily="18" charset="0"/>
              </a:rPr>
              <a:t>. Непосредственная передача взятки — это осуществление роли передаточного звена, избавляющей взяткодателя и взяткополучателя от прямого контакта в даче-получении взятки.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3</a:t>
            </a:r>
            <a:r>
              <a:rPr lang="ru-RU" sz="2000" dirty="0">
                <a:latin typeface="Times New Roman" pitchFamily="18" charset="0"/>
                <a:cs typeface="Times New Roman" pitchFamily="18" charset="0"/>
              </a:rPr>
              <a:t>. Иное содействие любой из сторон дачи-получения взятки в достижении преступного соглашения между ними заключается в любых действиях посредника, благодаря которым между взяткодателем либо взяткополучателем достигается соглашение по поводу всех существенных условий передачи взятки (относительно самого факта, размера взятки, времени и способа ее передачи, ее целевого назначения и т.д.). </a:t>
            </a:r>
            <a:endParaRPr lang="ru-RU"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5979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ст.291.1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4801314"/>
          </a:xfrm>
          <a:prstGeom prst="rect">
            <a:avLst/>
          </a:prstGeom>
          <a:noFill/>
        </p:spPr>
        <p:txBody>
          <a:bodyPr wrap="square" rtlCol="0">
            <a:spAutoFit/>
          </a:bodyPr>
          <a:lstStyle/>
          <a:p>
            <a:pPr algn="just"/>
            <a:r>
              <a:rPr lang="ru-RU" sz="2400" dirty="0">
                <a:latin typeface="Times New Roman" pitchFamily="18" charset="0"/>
                <a:cs typeface="Times New Roman" pitchFamily="18" charset="0"/>
              </a:rPr>
              <a:t>4. Иное содействие реализации уже достигнутого соглашения между взяткодателем и взяткополучателем может иметь самое разнообразное фактическое содержание (например, ведение переговоров об условиях преступного соглашения между должностным лицом и взяткодателем; передача взятки третьему лицу, указанному взяткополучателем; перечисление денег на банковский счет должностного лица; составление документа о якобы оказанных должностным лицом платных услугах физическим или юридическим лицам и т.п.). 5. Преступление окончено в момент совершения любых посреднических действий, если даже дача-получение взятки не осуществилась</a:t>
            </a:r>
            <a:r>
              <a:rPr lang="ru-RU" sz="2400" dirty="0" smtClean="0">
                <a:latin typeface="Times New Roman" pitchFamily="18" charset="0"/>
                <a:cs typeface="Times New Roman" pitchFamily="18" charset="0"/>
              </a:rPr>
              <a:t>.</a:t>
            </a:r>
          </a:p>
          <a:p>
            <a:pPr algn="just"/>
            <a:endParaRPr lang="ru-RU" sz="2400" dirty="0" smtClean="0">
              <a:latin typeface="Times New Roman" pitchFamily="18" charset="0"/>
              <a:cs typeface="Times New Roman" pitchFamily="18" charset="0"/>
            </a:endParaRPr>
          </a:p>
          <a:p>
            <a:pPr algn="just"/>
            <a:r>
              <a:rPr lang="ru-RU" sz="2400" u="sng" dirty="0" smtClean="0">
                <a:latin typeface="Times New Roman" pitchFamily="18" charset="0"/>
                <a:cs typeface="Times New Roman" pitchFamily="18" charset="0"/>
              </a:rPr>
              <a:t>Субъективная </a:t>
            </a:r>
            <a:r>
              <a:rPr lang="ru-RU" sz="2400" u="sng" dirty="0">
                <a:latin typeface="Times New Roman" pitchFamily="18" charset="0"/>
                <a:cs typeface="Times New Roman" pitchFamily="18" charset="0"/>
              </a:rPr>
              <a:t>сторона </a:t>
            </a:r>
            <a:r>
              <a:rPr lang="ru-RU" sz="2400" dirty="0">
                <a:latin typeface="Times New Roman" pitchFamily="18" charset="0"/>
                <a:cs typeface="Times New Roman" pitchFamily="18" charset="0"/>
              </a:rPr>
              <a:t>характеризуется прямым умыслом. </a:t>
            </a:r>
            <a:endParaRPr lang="ru-RU" sz="2400" dirty="0" smtClean="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u="sng" dirty="0" smtClean="0">
                <a:latin typeface="Times New Roman" pitchFamily="18" charset="0"/>
                <a:cs typeface="Times New Roman" pitchFamily="18" charset="0"/>
              </a:rPr>
              <a:t>Субъект</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лицо, достигшее возраста 16 лет.</a:t>
            </a:r>
          </a:p>
          <a:p>
            <a:endParaRPr lang="ru-RU" dirty="0"/>
          </a:p>
        </p:txBody>
      </p:sp>
    </p:spTree>
    <p:extLst>
      <p:ext uri="{BB962C8B-B14F-4D97-AF65-F5344CB8AC3E}">
        <p14:creationId xmlns:p14="http://schemas.microsoft.com/office/powerpoint/2010/main" val="423292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ст.291.2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4524315"/>
          </a:xfrm>
          <a:prstGeom prst="rect">
            <a:avLst/>
          </a:prstGeom>
          <a:noFill/>
        </p:spPr>
        <p:txBody>
          <a:bodyPr wrap="square" rtlCol="0">
            <a:spAutoFit/>
          </a:bodyPr>
          <a:lstStyle/>
          <a:p>
            <a:pPr algn="just"/>
            <a:r>
              <a:rPr lang="ru-RU" sz="2400" u="sng" dirty="0">
                <a:latin typeface="Times New Roman" pitchFamily="18" charset="0"/>
                <a:cs typeface="Times New Roman" pitchFamily="18" charset="0"/>
              </a:rPr>
              <a:t>Объект</a:t>
            </a:r>
            <a:r>
              <a:rPr lang="ru-RU" sz="2400" dirty="0">
                <a:latin typeface="Times New Roman" pitchFamily="18" charset="0"/>
                <a:cs typeface="Times New Roman" pitchFamily="18" charset="0"/>
              </a:rPr>
              <a:t> - общественные отношения, обеспечивающие нормальное функционирование законной публичной деятельности органов государственной власти и органов местного самоуправления.</a:t>
            </a:r>
          </a:p>
          <a:p>
            <a:pPr algn="just"/>
            <a:endParaRPr lang="ru-RU" sz="2400" dirty="0" smtClean="0">
              <a:latin typeface="Times New Roman" pitchFamily="18" charset="0"/>
              <a:cs typeface="Times New Roman" pitchFamily="18" charset="0"/>
            </a:endParaRPr>
          </a:p>
          <a:p>
            <a:pPr algn="just"/>
            <a:r>
              <a:rPr lang="ru-RU" sz="2400" u="sng" dirty="0" smtClean="0">
                <a:latin typeface="Times New Roman" pitchFamily="18" charset="0"/>
                <a:cs typeface="Times New Roman" pitchFamily="18" charset="0"/>
              </a:rPr>
              <a:t>Объективная </a:t>
            </a:r>
            <a:r>
              <a:rPr lang="ru-RU" sz="2400" u="sng" dirty="0">
                <a:latin typeface="Times New Roman" pitchFamily="18" charset="0"/>
                <a:cs typeface="Times New Roman" pitchFamily="18" charset="0"/>
              </a:rPr>
              <a:t>сторона </a:t>
            </a:r>
            <a:r>
              <a:rPr lang="ru-RU" sz="2400" dirty="0">
                <a:latin typeface="Times New Roman" pitchFamily="18" charset="0"/>
                <a:cs typeface="Times New Roman" pitchFamily="18" charset="0"/>
              </a:rPr>
              <a:t>включает три основных признака: 1) одну из альтернативных форм деяния — </a:t>
            </a:r>
            <a:r>
              <a:rPr lang="ru-RU" sz="2400" dirty="0" smtClean="0">
                <a:latin typeface="Times New Roman" pitchFamily="18" charset="0"/>
                <a:cs typeface="Times New Roman" pitchFamily="18" charset="0"/>
              </a:rPr>
              <a:t>   а</a:t>
            </a:r>
            <a:r>
              <a:rPr lang="ru-RU" sz="2400" dirty="0">
                <a:latin typeface="Times New Roman" pitchFamily="18" charset="0"/>
                <a:cs typeface="Times New Roman" pitchFamily="18" charset="0"/>
              </a:rPr>
              <a:t>) получение взятки или б) дача взятки лично или через посредника в размере, не превышающем 10 тыс. руб.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 том числе когда взятка по указанию должностного лица передается иному физическому или юридическому лицу); 2) основание получения или передачи взятки — за действия (бездействие) в пользу взяткодателя или представляемых им лиц; 3) если такие действия входят в служебные полномочия должностного лица, либо оно в силу должностного положения может способствовать таким действиям или бездействию, а равно за общее покровительство или попустительство по службе.</a:t>
            </a:r>
          </a:p>
        </p:txBody>
      </p:sp>
    </p:spTree>
    <p:extLst>
      <p:ext uri="{BB962C8B-B14F-4D97-AF65-F5344CB8AC3E}">
        <p14:creationId xmlns:p14="http://schemas.microsoft.com/office/powerpoint/2010/main" val="114537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ст.291.2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4893647"/>
          </a:xfrm>
          <a:prstGeom prst="rect">
            <a:avLst/>
          </a:prstGeom>
          <a:noFill/>
        </p:spPr>
        <p:txBody>
          <a:bodyPr wrap="square" rtlCol="0">
            <a:spAutoFit/>
          </a:bodyPr>
          <a:lstStyle/>
          <a:p>
            <a:pPr algn="just"/>
            <a:r>
              <a:rPr lang="ru-RU" sz="2400" u="sng" dirty="0">
                <a:latin typeface="Times New Roman" pitchFamily="18" charset="0"/>
                <a:cs typeface="Times New Roman" pitchFamily="18" charset="0"/>
              </a:rPr>
              <a:t>Субъективная сторона </a:t>
            </a:r>
            <a:r>
              <a:rPr lang="ru-RU" sz="2400" dirty="0">
                <a:latin typeface="Times New Roman" pitchFamily="18" charset="0"/>
                <a:cs typeface="Times New Roman" pitchFamily="18" charset="0"/>
              </a:rPr>
              <a:t>характеризуется прямым умыслом: виновный сознает, что незаконно передает (получает) незаконное вознаграждение на сумму, не превышающую 10 тыс. руб., за действия (бездействие) в пользу взяткодателя или представляемых им лиц, если такие действия входят в служебные полномочия должностного лица, либо оно в силу должностного положения может способствовать таким действиям или бездействию, а равно за общее покровительство или попустительство по службе, и желает совершить эти действия. Мотивы и цели мелкого взяточничества различны: в случае дачи взятки подкупающее лицо может руководствоваться любыми мотивами; при ее получении подкупаемое лицо — корыстными побуждениями. В ситуации, когда лицо, передающее незаконное вознаграждение, преследует цели искусственного создания доказательств совершения преступления или шантажа, при отсутствии предварительной договоренности с лицом, выполняющим управленческие функции в коммерческой или иной организации, содеянное квалифицируется по ст. 304 УК РФ как провокация коммерческого подкупа.</a:t>
            </a:r>
          </a:p>
        </p:txBody>
      </p:sp>
    </p:spTree>
    <p:extLst>
      <p:ext uri="{BB962C8B-B14F-4D97-AF65-F5344CB8AC3E}">
        <p14:creationId xmlns:p14="http://schemas.microsoft.com/office/powerpoint/2010/main" val="369236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58FEF7D-6004-7522-995A-F7E185643D7D}"/>
              </a:ext>
            </a:extLst>
          </p:cNvPr>
          <p:cNvSpPr txBox="1"/>
          <p:nvPr/>
        </p:nvSpPr>
        <p:spPr>
          <a:xfrm>
            <a:off x="688062" y="0"/>
            <a:ext cx="10827945" cy="769441"/>
          </a:xfrm>
          <a:prstGeom prst="rect">
            <a:avLst/>
          </a:prstGeom>
          <a:noFill/>
        </p:spPr>
        <p:txBody>
          <a:bodyPr wrap="square">
            <a:spAutoFit/>
          </a:bodyPr>
          <a:lstStyle/>
          <a:p>
            <a:pPr algn="ctr"/>
            <a:r>
              <a:rPr lang="ru-RU"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ст.291.2 УК РФ</a:t>
            </a:r>
            <a:endParaRPr lang="ru-RU"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0" y="769441"/>
            <a:ext cx="12192000" cy="1200329"/>
          </a:xfrm>
          <a:prstGeom prst="rect">
            <a:avLst/>
          </a:prstGeom>
          <a:noFill/>
        </p:spPr>
        <p:txBody>
          <a:bodyPr wrap="square" rtlCol="0">
            <a:spAutoFit/>
          </a:bodyPr>
          <a:lstStyle/>
          <a:p>
            <a:pPr algn="just"/>
            <a:r>
              <a:rPr lang="ru-RU" sz="2400" u="sng" dirty="0">
                <a:latin typeface="Times New Roman" pitchFamily="18" charset="0"/>
                <a:cs typeface="Times New Roman" pitchFamily="18" charset="0"/>
              </a:rPr>
              <a:t>Субъектами </a:t>
            </a:r>
            <a:r>
              <a:rPr lang="ru-RU" sz="2400" dirty="0">
                <a:latin typeface="Times New Roman" pitchFamily="18" charset="0"/>
                <a:cs typeface="Times New Roman" pitchFamily="18" charset="0"/>
              </a:rPr>
              <a:t>мелкого взяточничества выступают: а) при получении взятки — должностное лицо, иностранное должностное лицо либо должностное лицо публичной международной организации лицо; б) при даче взятки — любое лицо, достигшее 16 лет.</a:t>
            </a:r>
          </a:p>
        </p:txBody>
      </p:sp>
    </p:spTree>
    <p:extLst>
      <p:ext uri="{BB962C8B-B14F-4D97-AF65-F5344CB8AC3E}">
        <p14:creationId xmlns:p14="http://schemas.microsoft.com/office/powerpoint/2010/main" val="223980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D13D9F79-CE3A-B3DC-20E5-C72A3058550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723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C9DEA91-2245-9DE4-70E5-BAF373F4450B}"/>
              </a:ext>
            </a:extLst>
          </p:cNvPr>
          <p:cNvSpPr>
            <a:spLocks noGrp="1"/>
          </p:cNvSpPr>
          <p:nvPr>
            <p:ph type="title"/>
          </p:nvPr>
        </p:nvSpPr>
        <p:spPr/>
        <p:txBody>
          <a:bodyPr/>
          <a:lstStyle/>
          <a:p>
            <a:pPr algn="ctr"/>
            <a:r>
              <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Международно-правовое регулирование противодействия коррупции</a:t>
            </a:r>
          </a:p>
        </p:txBody>
      </p:sp>
      <p:sp>
        <p:nvSpPr>
          <p:cNvPr id="4" name="TextBox 3">
            <a:extLst>
              <a:ext uri="{FF2B5EF4-FFF2-40B4-BE49-F238E27FC236}">
                <a16:creationId xmlns="" xmlns:a16="http://schemas.microsoft.com/office/drawing/2014/main" id="{491C95BB-7A7E-679D-591A-BAACCCDE43A3}"/>
              </a:ext>
            </a:extLst>
          </p:cNvPr>
          <p:cNvSpPr txBox="1"/>
          <p:nvPr/>
        </p:nvSpPr>
        <p:spPr>
          <a:xfrm>
            <a:off x="0" y="2027208"/>
            <a:ext cx="12192000" cy="7694414"/>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«Конвенция Организации Объединенных Наций против коррупции»</a:t>
            </a:r>
          </a:p>
          <a:p>
            <a:r>
              <a:rPr lang="ru-RU" sz="3200" dirty="0">
                <a:latin typeface="Times New Roman" panose="02020603050405020304" pitchFamily="18" charset="0"/>
                <a:cs typeface="Times New Roman" panose="02020603050405020304" pitchFamily="18" charset="0"/>
              </a:rPr>
              <a:t>(принята в г. Нью-Йорке 31.10.2003 Резолюцией 58/4 на 51-ом пленарном заседании 58-ой сессии Генеральной Ассамблеи ООН)</a:t>
            </a:r>
          </a:p>
          <a:p>
            <a:r>
              <a:rPr lang="ru-RU" sz="3200" dirty="0">
                <a:latin typeface="Times New Roman" panose="02020603050405020304" pitchFamily="18" charset="0"/>
                <a:cs typeface="Times New Roman" panose="02020603050405020304" pitchFamily="18" charset="0"/>
              </a:rPr>
              <a:t>Федеральным законом от 08.03.2006 N 40-ФЗ, вступившим в силу с 20.03.2006 года, ратифицирована Конвенции Организации Объединенных Наций против коррупции.</a:t>
            </a:r>
          </a:p>
          <a:p>
            <a:endParaRPr lang="ru-RU" sz="3200"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199657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795FFB8F-4C05-4D2E-7BA8-2142DE61C949}"/>
              </a:ext>
            </a:extLst>
          </p:cNvPr>
          <p:cNvSpPr/>
          <p:nvPr/>
        </p:nvSpPr>
        <p:spPr>
          <a:xfrm>
            <a:off x="2009791" y="-86416"/>
            <a:ext cx="7965386" cy="1754326"/>
          </a:xfrm>
          <a:prstGeom prst="rect">
            <a:avLst/>
          </a:prstGeom>
          <a:noFill/>
        </p:spPr>
        <p:txBody>
          <a:bodyPr wrap="none" lIns="91440" tIns="45720" rIns="91440" bIns="45720">
            <a:spAutoFit/>
          </a:bodyPr>
          <a:lstStyle/>
          <a:p>
            <a:pPr algn="ctr"/>
            <a:r>
              <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ЦЕЛИ КОНВЕНЦИИ</a:t>
            </a:r>
          </a:p>
          <a:p>
            <a:pPr algn="ctr"/>
            <a:r>
              <a:rPr lang="ru-RU"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ООН ПРОТИВ КОРРУПЦИИ</a:t>
            </a:r>
            <a:endPar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TextBox 5">
            <a:extLst>
              <a:ext uri="{FF2B5EF4-FFF2-40B4-BE49-F238E27FC236}">
                <a16:creationId xmlns="" xmlns:a16="http://schemas.microsoft.com/office/drawing/2014/main" id="{A7ACE425-7FDC-D0FA-0425-45F2B76924F5}"/>
              </a:ext>
            </a:extLst>
          </p:cNvPr>
          <p:cNvSpPr txBox="1"/>
          <p:nvPr/>
        </p:nvSpPr>
        <p:spPr>
          <a:xfrm>
            <a:off x="0" y="1667910"/>
            <a:ext cx="12128740" cy="5909310"/>
          </a:xfrm>
          <a:prstGeom prst="rect">
            <a:avLst/>
          </a:prstGeom>
          <a:noFill/>
        </p:spPr>
        <p:txBody>
          <a:bodyPr wrap="square" rtlCol="0">
            <a:spAutoFit/>
          </a:bodyPr>
          <a:lstStyle/>
          <a:p>
            <a:pPr marL="514350" indent="-514350" algn="just">
              <a:spcBef>
                <a:spcPts val="1200"/>
              </a:spcBef>
              <a:buFont typeface="+mj-lt"/>
              <a:buAutoNum type="arabicParenR"/>
            </a:pPr>
            <a:r>
              <a:rPr lang="ru-RU" sz="2800" dirty="0">
                <a:effectLst/>
                <a:latin typeface="Times New Roman" panose="02020603050405020304" pitchFamily="18" charset="0"/>
                <a:ea typeface="Times New Roman" panose="02020603050405020304" pitchFamily="18" charset="0"/>
              </a:rPr>
              <a:t>содействие принятию и укрепление мер, направленных на более эффективное и действенное предупреждение коррупции и борьбу с ней;</a:t>
            </a:r>
          </a:p>
          <a:p>
            <a:pPr marL="514350" indent="-514350" algn="just">
              <a:spcBef>
                <a:spcPts val="1200"/>
              </a:spcBef>
              <a:buFont typeface="+mj-lt"/>
              <a:buAutoNum type="arabicParenR"/>
            </a:pPr>
            <a:r>
              <a:rPr lang="ru-RU" sz="2800" dirty="0">
                <a:effectLst/>
                <a:latin typeface="Times New Roman" panose="02020603050405020304" pitchFamily="18" charset="0"/>
                <a:ea typeface="Times New Roman" panose="02020603050405020304" pitchFamily="18" charset="0"/>
              </a:rPr>
              <a:t>поощрение, облегчение и поддержка международного сотрудничества и технической помощи в предупреждении коррупции и борьбе с ней, в том числе принятии мер по возвращению активов;</a:t>
            </a:r>
          </a:p>
          <a:p>
            <a:pPr marL="514350" indent="-514350" algn="just">
              <a:spcBef>
                <a:spcPts val="1200"/>
              </a:spcBef>
              <a:buFont typeface="+mj-lt"/>
              <a:buAutoNum type="arabicParenR"/>
            </a:pPr>
            <a:r>
              <a:rPr lang="ru-RU" sz="2800" dirty="0">
                <a:effectLst/>
                <a:latin typeface="Times New Roman" panose="02020603050405020304" pitchFamily="18" charset="0"/>
                <a:ea typeface="Times New Roman" panose="02020603050405020304" pitchFamily="18" charset="0"/>
              </a:rPr>
              <a:t>поощрение честности и неподкупности, ответственности, а также надлежащего управления публичными делами и публичным имуществом.</a:t>
            </a:r>
          </a:p>
          <a:p>
            <a:r>
              <a:rPr lang="ru-RU" sz="1800" dirty="0">
                <a:effectLst/>
                <a:latin typeface="Times New Roman" panose="02020603050405020304" pitchFamily="18" charset="0"/>
                <a:ea typeface="Times New Roman" panose="02020603050405020304" pitchFamily="18" charset="0"/>
              </a:rPr>
              <a:t> </a:t>
            </a:r>
          </a:p>
          <a:p>
            <a:endParaRPr lang="ru-RU" dirty="0">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742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795FFB8F-4C05-4D2E-7BA8-2142DE61C949}"/>
              </a:ext>
            </a:extLst>
          </p:cNvPr>
          <p:cNvSpPr/>
          <p:nvPr/>
        </p:nvSpPr>
        <p:spPr>
          <a:xfrm>
            <a:off x="2443822" y="-86416"/>
            <a:ext cx="7097328" cy="2308324"/>
          </a:xfrm>
          <a:prstGeom prst="rect">
            <a:avLst/>
          </a:prstGeom>
          <a:noFill/>
        </p:spPr>
        <p:txBody>
          <a:bodyPr wrap="none" lIns="91440" tIns="45720" rIns="91440" bIns="45720">
            <a:spAutoFit/>
          </a:bodyPr>
          <a:lstStyle/>
          <a:p>
            <a:pPr algn="ctr"/>
            <a:r>
              <a:rPr lang="ru-RU"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КОНВЕНЦИЯ</a:t>
            </a:r>
          </a:p>
          <a:p>
            <a:pPr algn="ctr"/>
            <a:r>
              <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ООН ПРОТИВ КОРРУПЦИИ</a:t>
            </a:r>
          </a:p>
          <a:p>
            <a:pPr algn="ctr"/>
            <a:r>
              <a:rPr lang="ru-RU"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И ПУБЛИЧНЫЕ ЗАКУПКИ</a:t>
            </a:r>
          </a:p>
        </p:txBody>
      </p:sp>
      <p:sp>
        <p:nvSpPr>
          <p:cNvPr id="2" name="TextBox 1">
            <a:extLst>
              <a:ext uri="{FF2B5EF4-FFF2-40B4-BE49-F238E27FC236}">
                <a16:creationId xmlns="" xmlns:a16="http://schemas.microsoft.com/office/drawing/2014/main" id="{523FDE80-676D-3C84-CEEE-C306D5C4330B}"/>
              </a:ext>
            </a:extLst>
          </p:cNvPr>
          <p:cNvSpPr txBox="1"/>
          <p:nvPr/>
        </p:nvSpPr>
        <p:spPr>
          <a:xfrm>
            <a:off x="0" y="2221908"/>
            <a:ext cx="12192000" cy="5724644"/>
          </a:xfrm>
          <a:prstGeom prst="rect">
            <a:avLst/>
          </a:prstGeom>
          <a:noFill/>
        </p:spPr>
        <p:txBody>
          <a:bodyPr wrap="square" rtlCol="0">
            <a:spAutoFit/>
          </a:bodyPr>
          <a:lstStyle/>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Конвенция является основополагающим источником возникновения в России правового регулирования закупок для государственных и муниципальных нужд. </a:t>
            </a:r>
          </a:p>
          <a:p>
            <a:pPr marL="342900" indent="-342900" algn="jus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Основные принципы закупок в России, как информационная открытость, недопустимость необоснованного ограничения конкуренции, запрет на установление не измеряемых требований к участникам закупки, содержащиеся в Федеральном законе от 05.04.2013 N 44-ФЗ «О контрактной системе в сфере закупок товаров, работ, услуг для обеспечения государственных и муниципальных нужд» и Федеральном законе от 18.07.2011 N 223-ФЗ «О закупках товаров, работ, услуг отдельными видами юридических лиц», исходят из статьи 9 Конвенции ООН против коррупции, согласно которой каждое Государство-участник принимает, в соответствии с основополагающими принципами своей правовой системы, необходимые меры для создания надлежащих систем закупок, которые основываются на прозрачности, конкуренции и объективных критериях принятия решений и являются эффективными, среди прочего, с точки зрения предупреждения коррупции. </a:t>
            </a:r>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r>
              <a:rPr lang="ru-RU" dirty="0"/>
              <a:t> </a:t>
            </a:r>
          </a:p>
        </p:txBody>
      </p:sp>
    </p:spTree>
    <p:extLst>
      <p:ext uri="{BB962C8B-B14F-4D97-AF65-F5344CB8AC3E}">
        <p14:creationId xmlns:p14="http://schemas.microsoft.com/office/powerpoint/2010/main" val="11775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 xmlns:a16="http://schemas.microsoft.com/office/drawing/2014/main" id="{9FC35CA1-2B5F-EE51-0EA0-9F7809CF163A}"/>
              </a:ext>
            </a:extLst>
          </p:cNvPr>
          <p:cNvSpPr>
            <a:spLocks noGrp="1"/>
          </p:cNvSpPr>
          <p:nvPr>
            <p:ph type="title"/>
          </p:nvPr>
        </p:nvSpPr>
        <p:spPr/>
        <p:txBody>
          <a:bodyPr/>
          <a:lstStyle/>
          <a:p>
            <a:pPr algn="ctr"/>
            <a:r>
              <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Международно-правовое регулирование противодействия коррупции</a:t>
            </a:r>
            <a:endParaRPr lang="ru-RU" dirty="0"/>
          </a:p>
        </p:txBody>
      </p:sp>
      <p:sp>
        <p:nvSpPr>
          <p:cNvPr id="6" name="TextBox 5">
            <a:extLst>
              <a:ext uri="{FF2B5EF4-FFF2-40B4-BE49-F238E27FC236}">
                <a16:creationId xmlns="" xmlns:a16="http://schemas.microsoft.com/office/drawing/2014/main" id="{ADFB18C6-D5AD-9849-0FA8-FDE99D85D030}"/>
              </a:ext>
            </a:extLst>
          </p:cNvPr>
          <p:cNvSpPr txBox="1"/>
          <p:nvPr/>
        </p:nvSpPr>
        <p:spPr>
          <a:xfrm>
            <a:off x="0" y="2061713"/>
            <a:ext cx="12192000" cy="3970318"/>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«Конвенция против транснациональной организованной преступности» (принята в г. Нью-Йорке 15.11.2000 Резолюцией 55/25 на 62-ом пленарном заседании 55-ой сессии Генеральной Ассамблеи ООН)</a:t>
            </a:r>
          </a:p>
          <a:p>
            <a:pPr algn="just"/>
            <a:r>
              <a:rPr lang="ru-RU" sz="2800" dirty="0">
                <a:latin typeface="Times New Roman" panose="02020603050405020304" pitchFamily="18" charset="0"/>
                <a:cs typeface="Times New Roman" panose="02020603050405020304" pitchFamily="18" charset="0"/>
              </a:rPr>
              <a:t>(с изм. от 15.11.2000).</a:t>
            </a:r>
          </a:p>
          <a:p>
            <a:pPr algn="just"/>
            <a:r>
              <a:rPr lang="ru-RU" sz="2800" dirty="0">
                <a:latin typeface="Times New Roman" panose="02020603050405020304" pitchFamily="18" charset="0"/>
                <a:cs typeface="Times New Roman" panose="02020603050405020304" pitchFamily="18" charset="0"/>
              </a:rPr>
              <a:t>Федеральным законом от 26.04.2004 N 26-ФЗ, вступившим в силу с 29.04.2004, ратифицирована «Конвенция против транснациональной организованной преступности».</a:t>
            </a:r>
          </a:p>
          <a:p>
            <a:pPr algn="just"/>
            <a:endParaRPr lang="ru-RU" sz="2800" dirty="0"/>
          </a:p>
          <a:p>
            <a:pPr algn="just"/>
            <a:endParaRPr lang="ru-RU" sz="2800" dirty="0"/>
          </a:p>
        </p:txBody>
      </p:sp>
    </p:spTree>
    <p:extLst>
      <p:ext uri="{BB962C8B-B14F-4D97-AF65-F5344CB8AC3E}">
        <p14:creationId xmlns:p14="http://schemas.microsoft.com/office/powerpoint/2010/main" val="419276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51906A2-E2A2-4620-3894-AB5805FC8D11}"/>
              </a:ext>
            </a:extLst>
          </p:cNvPr>
          <p:cNvSpPr txBox="1"/>
          <p:nvPr/>
        </p:nvSpPr>
        <p:spPr>
          <a:xfrm>
            <a:off x="2848155" y="327805"/>
            <a:ext cx="6495690" cy="1384995"/>
          </a:xfrm>
          <a:prstGeom prst="rect">
            <a:avLst/>
          </a:prstGeom>
          <a:noFill/>
        </p:spPr>
        <p:txBody>
          <a:bodyPr wrap="square" rtlCol="0">
            <a:spAutoFit/>
          </a:bodyPr>
          <a:lstStyle/>
          <a:p>
            <a:pPr algn="ctr"/>
            <a:r>
              <a:rPr lang="ru-RU"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ЦЕЛИ КОНВЕНЦИИ</a:t>
            </a:r>
          </a:p>
          <a:p>
            <a:pPr algn="ctr"/>
            <a:r>
              <a:rPr lang="ru-RU"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ООН ПРОТИВ ТРАНСНАЦИОНАЛЬНОЙ ОРГАНИЗОВАННОЙ ПРЕСТУПНОСТИ</a:t>
            </a:r>
            <a:endParaRPr lang="ru-RU"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a:extLst>
              <a:ext uri="{FF2B5EF4-FFF2-40B4-BE49-F238E27FC236}">
                <a16:creationId xmlns="" xmlns:a16="http://schemas.microsoft.com/office/drawing/2014/main" id="{9905D89A-009D-EEB6-AA20-ADD114B448FD}"/>
              </a:ext>
            </a:extLst>
          </p:cNvPr>
          <p:cNvSpPr txBox="1"/>
          <p:nvPr/>
        </p:nvSpPr>
        <p:spPr>
          <a:xfrm>
            <a:off x="0" y="1940943"/>
            <a:ext cx="12192000" cy="1384995"/>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Цель Конвенции заключается в содействии сотрудничеству в деле более эффективного предупреждения транснациональной организованной преступности и борьбы с ней.</a:t>
            </a:r>
          </a:p>
        </p:txBody>
      </p:sp>
    </p:spTree>
    <p:extLst>
      <p:ext uri="{BB962C8B-B14F-4D97-AF65-F5344CB8AC3E}">
        <p14:creationId xmlns:p14="http://schemas.microsoft.com/office/powerpoint/2010/main" val="151371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AB74153-F950-4675-4250-EAC958DFCEA6}"/>
              </a:ext>
            </a:extLst>
          </p:cNvPr>
          <p:cNvSpPr txBox="1"/>
          <p:nvPr/>
        </p:nvSpPr>
        <p:spPr>
          <a:xfrm>
            <a:off x="0" y="1673525"/>
            <a:ext cx="12192000" cy="3662541"/>
          </a:xfrm>
          <a:prstGeom prst="rect">
            <a:avLst/>
          </a:prstGeom>
          <a:noFill/>
        </p:spPr>
        <p:txBody>
          <a:bodyPr wrap="square" rtlCol="0">
            <a:spAutoFit/>
          </a:bodyPr>
          <a:lstStyle/>
          <a:p>
            <a:pPr indent="342900" algn="just">
              <a:spcBef>
                <a:spcPts val="1200"/>
              </a:spcBef>
            </a:pPr>
            <a:r>
              <a:rPr lang="ru-RU" sz="2400" dirty="0">
                <a:latin typeface="Times New Roman" panose="02020603050405020304" pitchFamily="18" charset="0"/>
                <a:ea typeface="Times New Roman" panose="02020603050405020304" pitchFamily="18" charset="0"/>
              </a:rPr>
              <a:t>Конвенция определяет </a:t>
            </a:r>
            <a:r>
              <a:rPr lang="ru-RU" sz="2400" dirty="0">
                <a:effectLst/>
                <a:latin typeface="Times New Roman" panose="02020603050405020304" pitchFamily="18" charset="0"/>
                <a:ea typeface="Times New Roman" panose="02020603050405020304" pitchFamily="18" charset="0"/>
              </a:rPr>
              <a:t>преступление в качестве транснационального если:</a:t>
            </a:r>
          </a:p>
          <a:p>
            <a:pPr marL="342900" indent="-342900" algn="just">
              <a:spcBef>
                <a:spcPts val="1200"/>
              </a:spcBef>
              <a:buFont typeface="+mj-lt"/>
              <a:buAutoNum type="arabicParenR"/>
            </a:pPr>
            <a:r>
              <a:rPr lang="ru-RU" sz="2400" dirty="0">
                <a:effectLst/>
                <a:latin typeface="Times New Roman" panose="02020603050405020304" pitchFamily="18" charset="0"/>
                <a:ea typeface="Times New Roman" panose="02020603050405020304" pitchFamily="18" charset="0"/>
              </a:rPr>
              <a:t>оно совершено в более чем одном государстве;</a:t>
            </a:r>
          </a:p>
          <a:p>
            <a:pPr marL="342900" indent="-342900" algn="just">
              <a:spcBef>
                <a:spcPts val="1200"/>
              </a:spcBef>
              <a:buFont typeface="+mj-lt"/>
              <a:buAutoNum type="arabicParenR"/>
            </a:pPr>
            <a:r>
              <a:rPr lang="ru-RU" sz="2400" dirty="0">
                <a:effectLst/>
                <a:latin typeface="Times New Roman" panose="02020603050405020304" pitchFamily="18" charset="0"/>
                <a:ea typeface="Times New Roman" panose="02020603050405020304" pitchFamily="18" charset="0"/>
              </a:rPr>
              <a:t>оно совершено в одном государстве, но существенная часть его подготовки, планирования, руководства или контроля имеет место в другом государстве;</a:t>
            </a:r>
          </a:p>
          <a:p>
            <a:pPr marL="342900" indent="-342900" algn="just">
              <a:spcBef>
                <a:spcPts val="1200"/>
              </a:spcBef>
              <a:buFont typeface="+mj-lt"/>
              <a:buAutoNum type="arabicParenR"/>
            </a:pPr>
            <a:r>
              <a:rPr lang="ru-RU" sz="2400" dirty="0">
                <a:effectLst/>
                <a:latin typeface="Times New Roman" panose="02020603050405020304" pitchFamily="18" charset="0"/>
                <a:ea typeface="Times New Roman" panose="02020603050405020304" pitchFamily="18" charset="0"/>
              </a:rPr>
              <a:t>оно совершено в одном государстве, но при участии организованной преступной группы, которая осуществляет преступную деятельность в более чем одном государстве; или</a:t>
            </a:r>
          </a:p>
          <a:p>
            <a:pPr marL="342900" indent="-342900" algn="just">
              <a:spcBef>
                <a:spcPts val="1200"/>
              </a:spcBef>
              <a:buFont typeface="+mj-lt"/>
              <a:buAutoNum type="arabicParenR"/>
            </a:pPr>
            <a:r>
              <a:rPr lang="ru-RU" sz="2400" dirty="0">
                <a:effectLst/>
                <a:latin typeface="Times New Roman" panose="02020603050405020304" pitchFamily="18" charset="0"/>
                <a:ea typeface="Times New Roman" panose="02020603050405020304" pitchFamily="18" charset="0"/>
              </a:rPr>
              <a:t>оно совершено в одном государстве, но его существенные последствия имеют место в другом государстве.</a:t>
            </a:r>
          </a:p>
        </p:txBody>
      </p:sp>
      <p:sp>
        <p:nvSpPr>
          <p:cNvPr id="4" name="TextBox 3">
            <a:extLst>
              <a:ext uri="{FF2B5EF4-FFF2-40B4-BE49-F238E27FC236}">
                <a16:creationId xmlns="" xmlns:a16="http://schemas.microsoft.com/office/drawing/2014/main" id="{CC8BF004-B7E5-A4DD-6A21-F4BB6647919E}"/>
              </a:ext>
            </a:extLst>
          </p:cNvPr>
          <p:cNvSpPr txBox="1"/>
          <p:nvPr/>
        </p:nvSpPr>
        <p:spPr>
          <a:xfrm>
            <a:off x="3234906" y="60385"/>
            <a:ext cx="5736566" cy="954107"/>
          </a:xfrm>
          <a:prstGeom prst="rect">
            <a:avLst/>
          </a:prstGeom>
          <a:noFill/>
        </p:spPr>
        <p:txBody>
          <a:bodyPr wrap="square" rtlCol="0">
            <a:spAutoFit/>
          </a:bodyPr>
          <a:lstStyle/>
          <a:p>
            <a:pPr algn="ctr"/>
            <a:r>
              <a:rPr lang="ru-RU"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ТРАНСНАЦИОНАЛЬНЫЙ ХАРАКТЕР ПРЕСТУПЛЕНИЯ</a:t>
            </a:r>
          </a:p>
        </p:txBody>
      </p:sp>
    </p:spTree>
    <p:extLst>
      <p:ext uri="{BB962C8B-B14F-4D97-AF65-F5344CB8AC3E}">
        <p14:creationId xmlns:p14="http://schemas.microsoft.com/office/powerpoint/2010/main" val="314873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EB98F70-1DD0-923D-3821-741F115BF22D}"/>
              </a:ext>
            </a:extLst>
          </p:cNvPr>
          <p:cNvSpPr txBox="1"/>
          <p:nvPr/>
        </p:nvSpPr>
        <p:spPr>
          <a:xfrm>
            <a:off x="2527540" y="172528"/>
            <a:ext cx="7159924" cy="646331"/>
          </a:xfrm>
          <a:prstGeom prst="rect">
            <a:avLst/>
          </a:prstGeom>
          <a:noFill/>
        </p:spPr>
        <p:txBody>
          <a:bodyPr wrap="square" rtlCol="0">
            <a:spAutoFit/>
          </a:bodyPr>
          <a:lstStyle/>
          <a:p>
            <a:pPr algn="ctr"/>
            <a:r>
              <a:rPr lang="ru-RU"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rPr>
              <a:t>Криминализация коррупции</a:t>
            </a:r>
          </a:p>
        </p:txBody>
      </p:sp>
      <p:sp>
        <p:nvSpPr>
          <p:cNvPr id="4" name="TextBox 3">
            <a:extLst>
              <a:ext uri="{FF2B5EF4-FFF2-40B4-BE49-F238E27FC236}">
                <a16:creationId xmlns="" xmlns:a16="http://schemas.microsoft.com/office/drawing/2014/main" id="{97A90061-6614-14D5-4F74-65EE756DDF84}"/>
              </a:ext>
            </a:extLst>
          </p:cNvPr>
          <p:cNvSpPr txBox="1"/>
          <p:nvPr/>
        </p:nvSpPr>
        <p:spPr>
          <a:xfrm>
            <a:off x="0" y="1406106"/>
            <a:ext cx="12192000" cy="5201424"/>
          </a:xfrm>
          <a:prstGeom prst="rect">
            <a:avLst/>
          </a:prstGeom>
          <a:noFill/>
        </p:spPr>
        <p:txBody>
          <a:bodyPr wrap="square" rtlCol="0">
            <a:spAutoFit/>
          </a:bodyPr>
          <a:lstStyle/>
          <a:p>
            <a:r>
              <a:rPr lang="ru-RU" sz="2200" dirty="0">
                <a:latin typeface="Times New Roman" panose="02020603050405020304" pitchFamily="18" charset="0"/>
                <a:cs typeface="Times New Roman" panose="02020603050405020304" pitchFamily="18" charset="0"/>
              </a:rPr>
              <a:t>Каждое Государство-участник принимает такие законодательные и другие меры, какие могут потребоваться, с тем чтобы признать в качестве уголовно наказуемых следующие деяния, когда они совершаются умышленно:</a:t>
            </a:r>
          </a:p>
          <a:p>
            <a:pPr marL="285750" indent="-28575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обещание, предложение или предоставление публичному должностному лицу, лично или через посредников, какого-либо неправомерного преимущества для самого должностного лица или иного физического или юридического лица, с тем чтобы это должностное лицо совершило какое-либо действие или бездействие при выполнении своих должностных обязанностей;</a:t>
            </a:r>
          </a:p>
          <a:p>
            <a:pPr marL="285750" indent="-28575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вымогательство или принятие публичным должностным лицом, лично или через посредников, какого-либо неправомерного преимущества для самого должностного лица или иного физического или юридического лица, с тем чтобы это должностное лицо совершило какое-либо действие или бездействие при выполнении своих должностных обязанностей.</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391649424"/>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436</TotalTime>
  <Words>2673</Words>
  <Application>Microsoft Office PowerPoint</Application>
  <PresentationFormat>Произвольный</PresentationFormat>
  <Paragraphs>178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Галерея</vt:lpstr>
      <vt:lpstr>УГОЛОВНАЯ ОТВЕТСТВЕННОСТЬ ЗА НАРУШЕНИЕ ЗАКОНОДАТЕЛЬСТВА, РЕГУЛИРУЮЩЕГО ОБЩЕСТВЕННЫЕ ОТНОШЕНИЯ  В СФЕРЕ ПРОТИВОДЕЙСТВИЯ КОРРУПЦИИ</vt:lpstr>
      <vt:lpstr>Презентация PowerPoint</vt:lpstr>
      <vt:lpstr>Международно-правовое регулирование противодействия коррупции</vt:lpstr>
      <vt:lpstr>Презентация PowerPoint</vt:lpstr>
      <vt:lpstr>Презентация PowerPoint</vt:lpstr>
      <vt:lpstr>Международно-правовое регулирование противодействия коррупции</vt:lpstr>
      <vt:lpstr>Презентация PowerPoint</vt:lpstr>
      <vt:lpstr>Презентация PowerPoint</vt:lpstr>
      <vt:lpstr>Презентация PowerPoint</vt:lpstr>
      <vt:lpstr>Международно-правовое регулирование противодействия коррупции</vt:lpstr>
      <vt:lpstr>Презентация PowerPoint</vt:lpstr>
      <vt:lpstr>Презентация PowerPoint</vt:lpstr>
      <vt:lpstr>Презентация PowerPoint</vt:lpstr>
      <vt:lpstr>Российское законодательство в сфере противодействия коррупции</vt:lpstr>
      <vt:lpstr>Противодействие коррупции</vt:lpstr>
      <vt:lpstr>ПРАВОВЫЕ ПРИНЦИПЫ ПРОТИВОДЕЙСТВИЯ КОРРУПЦИИ</vt:lpstr>
      <vt:lpstr>Меры по предупреждению коррупции,  принимаемые в организации </vt:lpstr>
      <vt:lpstr>Раскрытие составов преступлений коррупционного характера                              (ст.290, 291, 291.1, 291.2 УК РФ)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ОТВЕТСТВЕННОСТЬ ЗА КОРРУПЦИОННЫЕ ПРАВОНАРУШЕНИЯ</dc:title>
  <dc:creator>Альберт Раисович Хайдаров</dc:creator>
  <cp:lastModifiedBy>Альберт</cp:lastModifiedBy>
  <cp:revision>7</cp:revision>
  <dcterms:created xsi:type="dcterms:W3CDTF">2022-05-27T04:05:47Z</dcterms:created>
  <dcterms:modified xsi:type="dcterms:W3CDTF">2022-05-30T01:46:27Z</dcterms:modified>
</cp:coreProperties>
</file>